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handoutMasterIdLst>
    <p:handoutMasterId r:id="rId82"/>
  </p:handoutMasterIdLst>
  <p:sldIdLst>
    <p:sldId id="327" r:id="rId2"/>
    <p:sldId id="330" r:id="rId3"/>
    <p:sldId id="331" r:id="rId4"/>
    <p:sldId id="332" r:id="rId5"/>
    <p:sldId id="298" r:id="rId6"/>
    <p:sldId id="262" r:id="rId7"/>
    <p:sldId id="334" r:id="rId8"/>
    <p:sldId id="338" r:id="rId9"/>
    <p:sldId id="339" r:id="rId10"/>
    <p:sldId id="337" r:id="rId11"/>
    <p:sldId id="299" r:id="rId12"/>
    <p:sldId id="302" r:id="rId13"/>
    <p:sldId id="340" r:id="rId14"/>
    <p:sldId id="341" r:id="rId15"/>
    <p:sldId id="342" r:id="rId16"/>
    <p:sldId id="343" r:id="rId17"/>
    <p:sldId id="344" r:id="rId18"/>
    <p:sldId id="397" r:id="rId19"/>
    <p:sldId id="349" r:id="rId20"/>
    <p:sldId id="346" r:id="rId21"/>
    <p:sldId id="347" r:id="rId22"/>
    <p:sldId id="276" r:id="rId23"/>
    <p:sldId id="348" r:id="rId24"/>
    <p:sldId id="398" r:id="rId25"/>
    <p:sldId id="303" r:id="rId26"/>
    <p:sldId id="352" r:id="rId27"/>
    <p:sldId id="353" r:id="rId28"/>
    <p:sldId id="354" r:id="rId29"/>
    <p:sldId id="356" r:id="rId30"/>
    <p:sldId id="355" r:id="rId31"/>
    <p:sldId id="277" r:id="rId32"/>
    <p:sldId id="284" r:id="rId33"/>
    <p:sldId id="269" r:id="rId34"/>
    <p:sldId id="358" r:id="rId35"/>
    <p:sldId id="305" r:id="rId36"/>
    <p:sldId id="359" r:id="rId37"/>
    <p:sldId id="360" r:id="rId38"/>
    <p:sldId id="362" r:id="rId39"/>
    <p:sldId id="363" r:id="rId40"/>
    <p:sldId id="364" r:id="rId41"/>
    <p:sldId id="365" r:id="rId42"/>
    <p:sldId id="366" r:id="rId43"/>
    <p:sldId id="367" r:id="rId44"/>
    <p:sldId id="368" r:id="rId45"/>
    <p:sldId id="369" r:id="rId46"/>
    <p:sldId id="371" r:id="rId47"/>
    <p:sldId id="370" r:id="rId48"/>
    <p:sldId id="372" r:id="rId49"/>
    <p:sldId id="373" r:id="rId50"/>
    <p:sldId id="316" r:id="rId51"/>
    <p:sldId id="375" r:id="rId52"/>
    <p:sldId id="374" r:id="rId53"/>
    <p:sldId id="376" r:id="rId54"/>
    <p:sldId id="377" r:id="rId55"/>
    <p:sldId id="294" r:id="rId56"/>
    <p:sldId id="378" r:id="rId57"/>
    <p:sldId id="318" r:id="rId58"/>
    <p:sldId id="379" r:id="rId59"/>
    <p:sldId id="380" r:id="rId60"/>
    <p:sldId id="381" r:id="rId61"/>
    <p:sldId id="384" r:id="rId62"/>
    <p:sldId id="382" r:id="rId63"/>
    <p:sldId id="385" r:id="rId64"/>
    <p:sldId id="383" r:id="rId65"/>
    <p:sldId id="321" r:id="rId66"/>
    <p:sldId id="386" r:id="rId67"/>
    <p:sldId id="323" r:id="rId68"/>
    <p:sldId id="388" r:id="rId69"/>
    <p:sldId id="288" r:id="rId70"/>
    <p:sldId id="389" r:id="rId71"/>
    <p:sldId id="390" r:id="rId72"/>
    <p:sldId id="274" r:id="rId73"/>
    <p:sldId id="392" r:id="rId74"/>
    <p:sldId id="275" r:id="rId75"/>
    <p:sldId id="393" r:id="rId76"/>
    <p:sldId id="395" r:id="rId77"/>
    <p:sldId id="396" r:id="rId78"/>
    <p:sldId id="394" r:id="rId79"/>
    <p:sldId id="329" r:id="rId8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8" autoAdjust="0"/>
    <p:restoredTop sz="85169"/>
  </p:normalViewPr>
  <p:slideViewPr>
    <p:cSldViewPr snapToGrid="0" snapToObjects="1">
      <p:cViewPr varScale="1">
        <p:scale>
          <a:sx n="97" d="100"/>
          <a:sy n="97" d="100"/>
        </p:scale>
        <p:origin x="12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8/11/2022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0T19:54:36.9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3666 630,'67'0,"517"-15,1579-96,-858 56,-1292 55,999-38,-989 38,17-1,0 2,0 1,51 10,-87-11,0 0,0 0,0 1,0-1,0 1,-1 0,1 0,-1 0,1 0,-1 1,0-1,0 1,0 0,0 0,0 0,-1 0,1 0,-1 1,0-1,0 1,0 0,-1-1,1 1,-1 0,0 0,0 0,0 0,0 0,-1 7,0 10,0 0,-2 0,-1 0,-8 35,0-3,-6 134,10 326,11-267,-3-135,-4 139,0-211,-1 0,-3 0,-1-1,-17 49,6-22,3 1,-16 128,20-107,-6 107,9-88,2 171,4-64,2-199,-7 77,7-84,0-1,-1 0,1 1,-1-1,-1 0,1 0,-1 0,0 0,0-1,-1 1,-4 5,5-8,-1-1,1 1,-1-1,0 1,0-1,0 0,0-1,-1 1,1-1,0 0,-1 0,1 0,-6 0,-64 1,53-3,9 1,-52-2,0 3,1 3,-114 20,137-16,-1-2,-63 1,66-6,-1 1,1 3,-53 12,-576 115,420-92,-150 33,-161 27,-7-32,282-67,130-5,-609 32,198 1,-767-31,1299 0,0-1,0-2,0-1,-47-16,-36-7,-43 4,-181-6,-163 18,381 12,-32 1,45 2,0-4,-177-28,244 17,41 12,-1 1,1 0,0 0,-1-1,1 1,-1 0,1-1,0 1,-1 0,1-1,0 1,0 0,-1-1,1 1,0 0,0-1,0 1,-1-1,1 1,0-1,0 1,0-1,0 1,0 0,0-1,0 1,0-1,0 1,0-1,0 1,0-1,0 1,0-1,1 1,-1 0,0-1,0 1,0-1,1 1,-1 0,0-1,0 1,1-1,-1 1,0 0,1 0,-1-1,0 1,1 0,-1-1,1 1,-1 0,1 0,27-15,-21 12,-1 0,0 0,-1-1,0 1,0-1,0-1,0 1,-1 0,1-1,-1 0,0 0,-1 0,1-1,-1 1,0-1,0 0,-1 0,0 0,0 0,0 0,-1 0,1-1,-2 1,1 0,-1-1,0 1,-1-8,-2-16,-2-1,-2 1,0 1,-16-41,-2-9,6 20,-42-95,-13-36,11-8,-27-98,83 251,2-2,2 1,6-90,0 28,-4-238,3-361,11 380,1-115,-14 365,-2 18,2 0,3 1,3-1,13-57,-19 113,1 1,0-1,-1 0,1 1,0-1,1 1,-1-1,0 1,1-1,-1 1,1 0,0 0,0 0,0 0,0 0,3-2,-4 4,0 0,1-1,-1 1,0 0,1 0,-1 0,0 0,1 1,-1-1,0 0,1 1,-1-1,0 0,1 1,-1-1,0 1,0 0,0 0,0-1,1 1,-1 0,0 0,0 0,-1 0,1 0,0 0,0 0,0 0,-1 0,1 1,0-1,0 2,9 15,-1 1,0 0,-2 1,11 38,10 28,-23-75,1-1,0 1,0-1,2-1,-1 1,1-1,0-1,12 11,-3-5,0-1,1 0,31 15,-4-7,1-2,0-2,1-2,1-3,0-1,1-2,0-3,0-2,54-2,2868-4,-2924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825115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71</a:t>
            </a:fld>
            <a:endParaRPr lang="en-US"/>
          </a:p>
        </p:txBody>
      </p:sp>
    </p:spTree>
    <p:extLst>
      <p:ext uri="{BB962C8B-B14F-4D97-AF65-F5344CB8AC3E}">
        <p14:creationId xmlns:p14="http://schemas.microsoft.com/office/powerpoint/2010/main" val="144982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3929284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95398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817290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78</a:t>
            </a:fld>
            <a:endParaRPr lang="en-US"/>
          </a:p>
        </p:txBody>
      </p:sp>
    </p:spTree>
    <p:extLst>
      <p:ext uri="{BB962C8B-B14F-4D97-AF65-F5344CB8AC3E}">
        <p14:creationId xmlns:p14="http://schemas.microsoft.com/office/powerpoint/2010/main" val="38320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178167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7173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7067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40347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819963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9647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8/11/2022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fjacobi/IBM-Professional-Certificate-DS-CAPSTONE-efjacobi/blob/master/Data%20Science%20CAPSTONE%20SQL%204t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customXml" Target="../ink/ink1.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Edgar F Jacobi</a:t>
            </a:r>
          </a:p>
          <a:p>
            <a:r>
              <a:rPr lang="en-US" dirty="0">
                <a:solidFill>
                  <a:schemeClr val="bg2"/>
                </a:solidFill>
                <a:latin typeface="Abadi" panose="020B0604020104020204" pitchFamily="34" charset="0"/>
                <a:ea typeface="SF Pro" pitchFamily="2" charset="0"/>
                <a:cs typeface="SF Pro" pitchFamily="2" charset="0"/>
              </a:rPr>
              <a:t>11/08/2022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30291"/>
            <a:ext cx="10515600" cy="4351338"/>
          </a:xfrm>
          <a:prstGeom prst="rect">
            <a:avLst/>
          </a:prstGeom>
        </p:spPr>
        <p:txBody>
          <a:bodyPr/>
          <a:lstStyle/>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SpaceX REST API data collection process using key phrases and flowcharts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(cont’d)</a:t>
            </a:r>
            <a:endParaRPr lang="en-US" dirty="0">
              <a:solidFill>
                <a:srgbClr val="0B49CB"/>
              </a:solidFill>
            </a:endParaRPr>
          </a:p>
        </p:txBody>
      </p:sp>
      <p:sp>
        <p:nvSpPr>
          <p:cNvPr id="13" name="Rectangle: Rounded Corners 12">
            <a:extLst>
              <a:ext uri="{FF2B5EF4-FFF2-40B4-BE49-F238E27FC236}">
                <a16:creationId xmlns:a16="http://schemas.microsoft.com/office/drawing/2014/main" id="{78CC78AF-237B-9E10-542E-37666FEE871F}"/>
              </a:ext>
            </a:extLst>
          </p:cNvPr>
          <p:cNvSpPr/>
          <p:nvPr/>
        </p:nvSpPr>
        <p:spPr>
          <a:xfrm>
            <a:off x="2717537" y="2220482"/>
            <a:ext cx="107171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Request.get</a:t>
            </a:r>
            <a:endParaRPr lang="en-US" dirty="0"/>
          </a:p>
          <a:p>
            <a:pPr algn="ctr"/>
            <a:r>
              <a:rPr lang="en-US" dirty="0"/>
              <a:t>URL</a:t>
            </a:r>
          </a:p>
        </p:txBody>
      </p:sp>
      <p:sp>
        <p:nvSpPr>
          <p:cNvPr id="14" name="Rectangle: Rounded Corners 13">
            <a:extLst>
              <a:ext uri="{FF2B5EF4-FFF2-40B4-BE49-F238E27FC236}">
                <a16:creationId xmlns:a16="http://schemas.microsoft.com/office/drawing/2014/main" id="{9BCF779B-C2F8-F2BA-B368-190816BE7888}"/>
              </a:ext>
            </a:extLst>
          </p:cNvPr>
          <p:cNvSpPr/>
          <p:nvPr/>
        </p:nvSpPr>
        <p:spPr>
          <a:xfrm>
            <a:off x="4006270" y="2229859"/>
            <a:ext cx="1071717" cy="1278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 </a:t>
            </a:r>
            <a:r>
              <a:rPr lang="en-US" dirty="0" err="1"/>
              <a:t>json</a:t>
            </a:r>
            <a:r>
              <a:rPr lang="en-US" dirty="0"/>
              <a:t> from Request</a:t>
            </a:r>
          </a:p>
        </p:txBody>
      </p:sp>
      <p:sp>
        <p:nvSpPr>
          <p:cNvPr id="15" name="Rectangle: Rounded Corners 14">
            <a:extLst>
              <a:ext uri="{FF2B5EF4-FFF2-40B4-BE49-F238E27FC236}">
                <a16:creationId xmlns:a16="http://schemas.microsoft.com/office/drawing/2014/main" id="{71E4B216-7810-B9F6-E5B4-1FC044949569}"/>
              </a:ext>
            </a:extLst>
          </p:cNvPr>
          <p:cNvSpPr/>
          <p:nvPr/>
        </p:nvSpPr>
        <p:spPr>
          <a:xfrm>
            <a:off x="5366278" y="2264727"/>
            <a:ext cx="1899218" cy="1485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err="1"/>
              <a:t>AppIy</a:t>
            </a:r>
            <a:endParaRPr lang="en-US" dirty="0"/>
          </a:p>
          <a:p>
            <a:pPr algn="ctr"/>
            <a:r>
              <a:rPr lang="en-US" dirty="0" err="1"/>
              <a:t>Json_normalize</a:t>
            </a:r>
            <a:endParaRPr lang="en-US" dirty="0"/>
          </a:p>
          <a:p>
            <a:pPr algn="ctr"/>
            <a:r>
              <a:rPr lang="en-US" dirty="0"/>
              <a:t> to Form </a:t>
            </a:r>
          </a:p>
          <a:p>
            <a:pPr algn="ctr"/>
            <a:r>
              <a:rPr lang="en-US" dirty="0" err="1"/>
              <a:t>Pd.dataframe</a:t>
            </a:r>
            <a:endParaRPr lang="en-US" dirty="0"/>
          </a:p>
          <a:p>
            <a:pPr algn="ctr"/>
            <a:endParaRPr lang="en-US" dirty="0"/>
          </a:p>
        </p:txBody>
      </p:sp>
      <p:sp>
        <p:nvSpPr>
          <p:cNvPr id="16" name="Rectangle: Rounded Corners 15">
            <a:extLst>
              <a:ext uri="{FF2B5EF4-FFF2-40B4-BE49-F238E27FC236}">
                <a16:creationId xmlns:a16="http://schemas.microsoft.com/office/drawing/2014/main" id="{08E7651F-00BD-56A8-2195-9EBF3A889FC1}"/>
              </a:ext>
            </a:extLst>
          </p:cNvPr>
          <p:cNvSpPr/>
          <p:nvPr/>
        </p:nvSpPr>
        <p:spPr>
          <a:xfrm>
            <a:off x="7530895" y="2264727"/>
            <a:ext cx="1366616" cy="176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Form dictionary of relevant</a:t>
            </a:r>
          </a:p>
          <a:p>
            <a:pPr algn="ctr"/>
            <a:r>
              <a:rPr lang="en-US" dirty="0"/>
              <a:t>launch data </a:t>
            </a:r>
          </a:p>
        </p:txBody>
      </p:sp>
      <p:sp>
        <p:nvSpPr>
          <p:cNvPr id="17" name="Rectangle: Rounded Corners 16">
            <a:extLst>
              <a:ext uri="{FF2B5EF4-FFF2-40B4-BE49-F238E27FC236}">
                <a16:creationId xmlns:a16="http://schemas.microsoft.com/office/drawing/2014/main" id="{137B7DDD-5F44-6BB2-CDC2-9F5F070AF92C}"/>
              </a:ext>
            </a:extLst>
          </p:cNvPr>
          <p:cNvSpPr/>
          <p:nvPr/>
        </p:nvSpPr>
        <p:spPr>
          <a:xfrm>
            <a:off x="4006270" y="4553049"/>
            <a:ext cx="1288025" cy="1533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launch data to only Falcon 9 </a:t>
            </a:r>
          </a:p>
        </p:txBody>
      </p:sp>
      <p:sp>
        <p:nvSpPr>
          <p:cNvPr id="11" name="Rectangle: Rounded Corners 10">
            <a:extLst>
              <a:ext uri="{FF2B5EF4-FFF2-40B4-BE49-F238E27FC236}">
                <a16:creationId xmlns:a16="http://schemas.microsoft.com/office/drawing/2014/main" id="{B86E66CA-EE71-3C70-757E-8C830A574F09}"/>
              </a:ext>
            </a:extLst>
          </p:cNvPr>
          <p:cNvSpPr/>
          <p:nvPr/>
        </p:nvSpPr>
        <p:spPr>
          <a:xfrm>
            <a:off x="9161436" y="2259375"/>
            <a:ext cx="1366616" cy="176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dictionary to a </a:t>
            </a:r>
            <a:r>
              <a:rPr lang="en-US" dirty="0" err="1"/>
              <a:t>dataframe</a:t>
            </a:r>
            <a:endParaRPr lang="en-US" dirty="0"/>
          </a:p>
        </p:txBody>
      </p:sp>
      <p:sp>
        <p:nvSpPr>
          <p:cNvPr id="18" name="Rectangle: Rounded Corners 17">
            <a:extLst>
              <a:ext uri="{FF2B5EF4-FFF2-40B4-BE49-F238E27FC236}">
                <a16:creationId xmlns:a16="http://schemas.microsoft.com/office/drawing/2014/main" id="{E2517942-D5E4-BC30-DB53-0C4B7C3709CE}"/>
              </a:ext>
            </a:extLst>
          </p:cNvPr>
          <p:cNvSpPr/>
          <p:nvPr/>
        </p:nvSpPr>
        <p:spPr>
          <a:xfrm>
            <a:off x="5830489" y="4601105"/>
            <a:ext cx="1899218" cy="1278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Fill in missing  </a:t>
            </a:r>
            <a:r>
              <a:rPr lang="en-US" dirty="0" err="1"/>
              <a:t>PayloadMass</a:t>
            </a:r>
            <a:r>
              <a:rPr lang="en-US" dirty="0"/>
              <a:t> values with mean </a:t>
            </a:r>
          </a:p>
        </p:txBody>
      </p:sp>
      <p:sp>
        <p:nvSpPr>
          <p:cNvPr id="2" name="Arrow: Right 1">
            <a:extLst>
              <a:ext uri="{FF2B5EF4-FFF2-40B4-BE49-F238E27FC236}">
                <a16:creationId xmlns:a16="http://schemas.microsoft.com/office/drawing/2014/main" id="{9ACB510F-65FC-3F28-6BDE-9DAE255C3A0D}"/>
              </a:ext>
            </a:extLst>
          </p:cNvPr>
          <p:cNvSpPr/>
          <p:nvPr/>
        </p:nvSpPr>
        <p:spPr>
          <a:xfrm>
            <a:off x="2468103" y="2504359"/>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20C64944-1319-4FA9-BC77-E1F3C25B1D59}"/>
              </a:ext>
            </a:extLst>
          </p:cNvPr>
          <p:cNvSpPr/>
          <p:nvPr/>
        </p:nvSpPr>
        <p:spPr>
          <a:xfrm>
            <a:off x="3776862" y="2656759"/>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C7B5547-799F-7E8F-C76A-3AD2090F5284}"/>
              </a:ext>
            </a:extLst>
          </p:cNvPr>
          <p:cNvSpPr/>
          <p:nvPr/>
        </p:nvSpPr>
        <p:spPr>
          <a:xfrm>
            <a:off x="5074203" y="2668712"/>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2C34D61-3EC2-6CC5-3F93-8607342D9104}"/>
              </a:ext>
            </a:extLst>
          </p:cNvPr>
          <p:cNvSpPr/>
          <p:nvPr/>
        </p:nvSpPr>
        <p:spPr>
          <a:xfrm>
            <a:off x="7262218" y="2961561"/>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9FE6A17-8FF6-86AC-E699-E418E79949A6}"/>
              </a:ext>
            </a:extLst>
          </p:cNvPr>
          <p:cNvSpPr/>
          <p:nvPr/>
        </p:nvSpPr>
        <p:spPr>
          <a:xfrm>
            <a:off x="8893963" y="3025784"/>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 name="Connector: Elbow 3">
            <a:extLst>
              <a:ext uri="{FF2B5EF4-FFF2-40B4-BE49-F238E27FC236}">
                <a16:creationId xmlns:a16="http://schemas.microsoft.com/office/drawing/2014/main" id="{103564AF-BB2A-B898-4092-01D1D024C2EA}"/>
              </a:ext>
            </a:extLst>
          </p:cNvPr>
          <p:cNvCxnSpPr>
            <a:stCxn id="11" idx="2"/>
            <a:endCxn id="17" idx="1"/>
          </p:cNvCxnSpPr>
          <p:nvPr/>
        </p:nvCxnSpPr>
        <p:spPr>
          <a:xfrm rot="5400000">
            <a:off x="6277875" y="1753095"/>
            <a:ext cx="1295265" cy="5838474"/>
          </a:xfrm>
          <a:prstGeom prst="bentConnector4">
            <a:avLst>
              <a:gd name="adj1" fmla="val 20395"/>
              <a:gd name="adj2" fmla="val 103915"/>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7D2F2927-3B9C-D0AF-CDC7-1AB00BFAF7E4}"/>
              </a:ext>
            </a:extLst>
          </p:cNvPr>
          <p:cNvSpPr/>
          <p:nvPr/>
        </p:nvSpPr>
        <p:spPr>
          <a:xfrm>
            <a:off x="5294295" y="5183846"/>
            <a:ext cx="614854"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Flowchart: Stored Data 6">
            <a:extLst>
              <a:ext uri="{FF2B5EF4-FFF2-40B4-BE49-F238E27FC236}">
                <a16:creationId xmlns:a16="http://schemas.microsoft.com/office/drawing/2014/main" id="{B83307C4-F305-0070-DE02-F07FB340B8FE}"/>
              </a:ext>
            </a:extLst>
          </p:cNvPr>
          <p:cNvSpPr/>
          <p:nvPr/>
        </p:nvSpPr>
        <p:spPr>
          <a:xfrm>
            <a:off x="8632684" y="4716471"/>
            <a:ext cx="1514206" cy="110266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Falcon 9 data as .csv file</a:t>
            </a:r>
          </a:p>
        </p:txBody>
      </p:sp>
      <p:sp>
        <p:nvSpPr>
          <p:cNvPr id="25" name="Arrow: Right 24">
            <a:extLst>
              <a:ext uri="{FF2B5EF4-FFF2-40B4-BE49-F238E27FC236}">
                <a16:creationId xmlns:a16="http://schemas.microsoft.com/office/drawing/2014/main" id="{83938A9A-C61B-3BAE-A88B-498CAE70DF65}"/>
              </a:ext>
            </a:extLst>
          </p:cNvPr>
          <p:cNvSpPr/>
          <p:nvPr/>
        </p:nvSpPr>
        <p:spPr>
          <a:xfrm>
            <a:off x="7729707" y="5130301"/>
            <a:ext cx="973924"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Flowchart: Terminator 7">
            <a:extLst>
              <a:ext uri="{FF2B5EF4-FFF2-40B4-BE49-F238E27FC236}">
                <a16:creationId xmlns:a16="http://schemas.microsoft.com/office/drawing/2014/main" id="{7AA78732-65D9-1E2A-DE28-E193B8CB2952}"/>
              </a:ext>
            </a:extLst>
          </p:cNvPr>
          <p:cNvSpPr/>
          <p:nvPr/>
        </p:nvSpPr>
        <p:spPr>
          <a:xfrm>
            <a:off x="1116314" y="2229859"/>
            <a:ext cx="1330638" cy="9144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a:t>
            </a:r>
          </a:p>
          <a:p>
            <a:pPr algn="ctr"/>
            <a:r>
              <a:rPr lang="en-US" dirty="0"/>
              <a:t>API</a:t>
            </a:r>
          </a:p>
          <a:p>
            <a:pPr algn="ctr"/>
            <a:r>
              <a:rPr lang="en-US" dirty="0"/>
              <a:t>URL</a:t>
            </a:r>
          </a:p>
        </p:txBody>
      </p:sp>
    </p:spTree>
    <p:extLst>
      <p:ext uri="{BB962C8B-B14F-4D97-AF65-F5344CB8AC3E}">
        <p14:creationId xmlns:p14="http://schemas.microsoft.com/office/powerpoint/2010/main" val="168656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1700" dirty="0">
              <a:solidFill>
                <a:srgbClr val="1C7DDB"/>
              </a:solidFill>
              <a:latin typeface="Abadi"/>
            </a:endParaRPr>
          </a:p>
          <a:p>
            <a:pPr marL="0" indent="0">
              <a:buNone/>
            </a:pPr>
            <a:endParaRPr lang="en-US" sz="1700" dirty="0">
              <a:solidFill>
                <a:srgbClr val="1C7DDB"/>
              </a:solidFill>
              <a:latin typeface="Abadi"/>
            </a:endParaRPr>
          </a:p>
          <a:p>
            <a:pPr marL="0" indent="0">
              <a:buNone/>
            </a:pPr>
            <a:r>
              <a:rPr lang="en-US" sz="1700" i="1" dirty="0">
                <a:solidFill>
                  <a:srgbClr val="1C7DDB"/>
                </a:solidFill>
                <a:latin typeface="Abadi"/>
              </a:rPr>
              <a:t>      </a:t>
            </a:r>
            <a:r>
              <a:rPr lang="en-US" sz="1700" i="1" dirty="0">
                <a:solidFill>
                  <a:srgbClr val="0B49CB"/>
                </a:solidFill>
                <a:latin typeface="Abadi"/>
              </a:rPr>
              <a:t>Please See previous slides (pages 8, 9, 10)</a:t>
            </a:r>
          </a:p>
          <a:p>
            <a:pPr marL="0" indent="0">
              <a:buNone/>
            </a:pPr>
            <a:endParaRPr lang="en-US" dirty="0">
              <a:cs typeface="Calibri" panose="020F0502020204030204"/>
            </a:endParaRPr>
          </a:p>
          <a:p>
            <a:pPr marL="0" indent="0">
              <a:buNone/>
            </a:pPr>
            <a:endParaRPr lang="en-US" sz="1600" dirty="0">
              <a:latin typeface="Abadi" panose="020B0604020104020204" pitchFamily="34" charset="0"/>
              <a:cs typeface="Calibri" panose="020F0502020204030204"/>
            </a:endParaRPr>
          </a:p>
          <a:p>
            <a:pPr marL="0" indent="0">
              <a:buNone/>
            </a:pPr>
            <a:r>
              <a:rPr lang="en-US" sz="1600" dirty="0">
                <a:latin typeface="Abadi" panose="020B0604020104020204" pitchFamily="34" charset="0"/>
                <a:cs typeface="Calibri" panose="020F0502020204030204"/>
              </a:rPr>
              <a:t>GitHub url:</a:t>
            </a:r>
          </a:p>
          <a:p>
            <a:pPr marL="0" indent="0">
              <a:buNone/>
            </a:pPr>
            <a:r>
              <a:rPr lang="en-US" sz="1600" dirty="0">
                <a:solidFill>
                  <a:srgbClr val="0B49CB"/>
                </a:solidFill>
                <a:latin typeface="Abadi" panose="020B0604020104020204" pitchFamily="34" charset="0"/>
                <a:cs typeface="Calibri" panose="020F0502020204030204"/>
              </a:rPr>
              <a:t>https://github.com/efjacobi/IBM-Professional-Certificate-DS-CAPSTONE-efjacobi/blob/master/Data%20Science%20CAPSTONE%20API%20Collect%20%201st%20Lab.ipynb</a:t>
            </a: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data collection with SpaceX REST calls using key phrases and flowcharts :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700" dirty="0">
                <a:solidFill>
                  <a:schemeClr val="accent3">
                    <a:lumMod val="25000"/>
                  </a:schemeClr>
                </a:solidFill>
                <a:latin typeface="Abadi" panose="020B0604020104020204" pitchFamily="34" charset="0"/>
              </a:rPr>
              <a:t>the GitHub URL of the completed SpaceX API calls : </a:t>
            </a: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Arrow: Right 6">
            <a:extLst>
              <a:ext uri="{FF2B5EF4-FFF2-40B4-BE49-F238E27FC236}">
                <a16:creationId xmlns:a16="http://schemas.microsoft.com/office/drawing/2014/main" id="{B505BDB1-6482-9426-9799-E7E70CB4AA0A}"/>
              </a:ext>
            </a:extLst>
          </p:cNvPr>
          <p:cNvSpPr/>
          <p:nvPr/>
        </p:nvSpPr>
        <p:spPr>
          <a:xfrm>
            <a:off x="3875521" y="2589703"/>
            <a:ext cx="2034741"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8FAC955-53D8-5121-CBBD-1F6166B28C0F}"/>
              </a:ext>
            </a:extLst>
          </p:cNvPr>
          <p:cNvSpPr/>
          <p:nvPr/>
        </p:nvSpPr>
        <p:spPr>
          <a:xfrm>
            <a:off x="3650890" y="3791582"/>
            <a:ext cx="2034741"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1700" dirty="0">
              <a:solidFill>
                <a:schemeClr val="accent3">
                  <a:lumMod val="25000"/>
                </a:schemeClr>
              </a:solidFill>
              <a:latin typeface="Abadi"/>
            </a:endParaRPr>
          </a:p>
          <a:p>
            <a:pPr>
              <a:lnSpc>
                <a:spcPct val="100000"/>
              </a:lnSpc>
              <a:spcBef>
                <a:spcPts val="1400"/>
              </a:spcBef>
            </a:pPr>
            <a:r>
              <a:rPr lang="en-US" sz="1700" dirty="0">
                <a:solidFill>
                  <a:schemeClr val="accent3">
                    <a:lumMod val="25000"/>
                  </a:schemeClr>
                </a:solidFill>
                <a:latin typeface="Abadi"/>
              </a:rPr>
              <a:t>The web scraping process using key phrases and flowcharts : </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1700" dirty="0">
                <a:solidFill>
                  <a:schemeClr val="accent3">
                    <a:lumMod val="25000"/>
                  </a:schemeClr>
                </a:solidFill>
                <a:latin typeface="Abadi" panose="020B0604020104020204" pitchFamily="34" charset="0"/>
              </a:rPr>
              <a:t>The GitHub URL of the completed web scraping notebook is (below):</a:t>
            </a:r>
          </a:p>
          <a:p>
            <a:pPr>
              <a:lnSpc>
                <a:spcPct val="100000"/>
              </a:lnSpc>
              <a:spcBef>
                <a:spcPts val="1400"/>
              </a:spcBef>
            </a:pPr>
            <a:r>
              <a:rPr lang="en-US" sz="1700" dirty="0">
                <a:solidFill>
                  <a:srgbClr val="0B49CB"/>
                </a:solidFill>
                <a:latin typeface="Abadi" panose="020B0604020104020204" pitchFamily="34" charset="0"/>
              </a:rPr>
              <a:t>https://github.com/efjacobi/IBM-Professional-Certificate-DS-CAPSTONE-efjacobi/blob/master/Data%20Science%20CAPSTONE%20Web%20Scrap%202nd%20Lab.ipynb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p:cNvSpPr txBox="1"/>
          <p:nvPr/>
        </p:nvSpPr>
        <p:spPr>
          <a:xfrm>
            <a:off x="5736585" y="1477947"/>
            <a:ext cx="5461000" cy="46066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48" name="Flowchart: Terminator 47">
            <a:extLst>
              <a:ext uri="{FF2B5EF4-FFF2-40B4-BE49-F238E27FC236}">
                <a16:creationId xmlns:a16="http://schemas.microsoft.com/office/drawing/2014/main" id="{443DE67E-7CF0-0FFE-70ED-6AF2A4810E8B}"/>
              </a:ext>
            </a:extLst>
          </p:cNvPr>
          <p:cNvSpPr/>
          <p:nvPr/>
        </p:nvSpPr>
        <p:spPr>
          <a:xfrm>
            <a:off x="6027811" y="1789188"/>
            <a:ext cx="1330638" cy="1134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Falcon 9</a:t>
            </a:r>
          </a:p>
          <a:p>
            <a:pPr algn="ctr"/>
            <a:r>
              <a:rPr lang="en-US" dirty="0"/>
              <a:t>Wikipedia</a:t>
            </a:r>
          </a:p>
          <a:p>
            <a:pPr algn="ctr"/>
            <a:r>
              <a:rPr lang="en-US" dirty="0"/>
              <a:t>Page</a:t>
            </a:r>
          </a:p>
        </p:txBody>
      </p:sp>
      <p:sp>
        <p:nvSpPr>
          <p:cNvPr id="52" name="Rectangle: Rounded Corners 51">
            <a:extLst>
              <a:ext uri="{FF2B5EF4-FFF2-40B4-BE49-F238E27FC236}">
                <a16:creationId xmlns:a16="http://schemas.microsoft.com/office/drawing/2014/main" id="{E7205F5B-E48B-D13B-B091-2B26247B90EF}"/>
              </a:ext>
            </a:extLst>
          </p:cNvPr>
          <p:cNvSpPr/>
          <p:nvPr/>
        </p:nvSpPr>
        <p:spPr>
          <a:xfrm>
            <a:off x="7705097" y="1818397"/>
            <a:ext cx="122072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RequestWikipedia</a:t>
            </a:r>
            <a:endParaRPr lang="en-US" dirty="0"/>
          </a:p>
          <a:p>
            <a:pPr algn="ctr"/>
            <a:r>
              <a:rPr lang="en-US" dirty="0"/>
              <a:t>html</a:t>
            </a:r>
          </a:p>
        </p:txBody>
      </p:sp>
      <p:sp>
        <p:nvSpPr>
          <p:cNvPr id="53" name="Rectangle: Rounded Corners 52">
            <a:extLst>
              <a:ext uri="{FF2B5EF4-FFF2-40B4-BE49-F238E27FC236}">
                <a16:creationId xmlns:a16="http://schemas.microsoft.com/office/drawing/2014/main" id="{E7D9A612-6108-48F6-6C9C-FADA0B84243F}"/>
              </a:ext>
            </a:extLst>
          </p:cNvPr>
          <p:cNvSpPr/>
          <p:nvPr/>
        </p:nvSpPr>
        <p:spPr>
          <a:xfrm>
            <a:off x="9276863" y="1823580"/>
            <a:ext cx="1619017" cy="1135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with </a:t>
            </a:r>
            <a:r>
              <a:rPr lang="en-US" dirty="0" err="1"/>
              <a:t>BeautifulSoup</a:t>
            </a:r>
            <a:r>
              <a:rPr lang="en-US" dirty="0"/>
              <a:t> html5lib</a:t>
            </a:r>
          </a:p>
        </p:txBody>
      </p:sp>
      <p:sp>
        <p:nvSpPr>
          <p:cNvPr id="54" name="Rectangle: Rounded Corners 53">
            <a:extLst>
              <a:ext uri="{FF2B5EF4-FFF2-40B4-BE49-F238E27FC236}">
                <a16:creationId xmlns:a16="http://schemas.microsoft.com/office/drawing/2014/main" id="{932AB38E-9C09-AD49-8ECE-AD2517805BF8}"/>
              </a:ext>
            </a:extLst>
          </p:cNvPr>
          <p:cNvSpPr/>
          <p:nvPr/>
        </p:nvSpPr>
        <p:spPr>
          <a:xfrm>
            <a:off x="6277454" y="3569557"/>
            <a:ext cx="1071717" cy="1048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Find_all</a:t>
            </a:r>
            <a:r>
              <a:rPr lang="en-US" dirty="0"/>
              <a:t> launch data table</a:t>
            </a:r>
          </a:p>
        </p:txBody>
      </p:sp>
      <p:sp>
        <p:nvSpPr>
          <p:cNvPr id="56" name="Rectangle: Rounded Corners 55">
            <a:extLst>
              <a:ext uri="{FF2B5EF4-FFF2-40B4-BE49-F238E27FC236}">
                <a16:creationId xmlns:a16="http://schemas.microsoft.com/office/drawing/2014/main" id="{F145401C-9E39-9081-CFC2-2793FC329509}"/>
              </a:ext>
            </a:extLst>
          </p:cNvPr>
          <p:cNvSpPr/>
          <p:nvPr/>
        </p:nvSpPr>
        <p:spPr>
          <a:xfrm>
            <a:off x="7800053" y="3458852"/>
            <a:ext cx="1334065" cy="1135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launch dictionary (</a:t>
            </a:r>
            <a:r>
              <a:rPr lang="en-US" dirty="0" err="1"/>
              <a:t>dict</a:t>
            </a:r>
            <a:r>
              <a:rPr lang="en-US" dirty="0"/>
              <a:t>)</a:t>
            </a:r>
          </a:p>
        </p:txBody>
      </p:sp>
      <p:sp>
        <p:nvSpPr>
          <p:cNvPr id="57" name="Rectangle: Rounded Corners 56">
            <a:extLst>
              <a:ext uri="{FF2B5EF4-FFF2-40B4-BE49-F238E27FC236}">
                <a16:creationId xmlns:a16="http://schemas.microsoft.com/office/drawing/2014/main" id="{07912ED8-A24A-EF5B-6E2A-3C2AFEE7F098}"/>
              </a:ext>
            </a:extLst>
          </p:cNvPr>
          <p:cNvSpPr/>
          <p:nvPr/>
        </p:nvSpPr>
        <p:spPr>
          <a:xfrm>
            <a:off x="9578903" y="3482613"/>
            <a:ext cx="1334065" cy="1135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Fill launch </a:t>
            </a:r>
            <a:r>
              <a:rPr lang="en-US" dirty="0" err="1"/>
              <a:t>dict</a:t>
            </a:r>
            <a:r>
              <a:rPr lang="en-US" dirty="0"/>
              <a:t> with data from table rows</a:t>
            </a:r>
          </a:p>
        </p:txBody>
      </p:sp>
      <p:sp>
        <p:nvSpPr>
          <p:cNvPr id="58" name="Rectangle: Rounded Corners 57">
            <a:extLst>
              <a:ext uri="{FF2B5EF4-FFF2-40B4-BE49-F238E27FC236}">
                <a16:creationId xmlns:a16="http://schemas.microsoft.com/office/drawing/2014/main" id="{94CC8058-0CC0-0638-6009-FF20DAF050E5}"/>
              </a:ext>
            </a:extLst>
          </p:cNvPr>
          <p:cNvSpPr/>
          <p:nvPr/>
        </p:nvSpPr>
        <p:spPr>
          <a:xfrm>
            <a:off x="6361051" y="5017357"/>
            <a:ext cx="134404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launch </a:t>
            </a:r>
            <a:r>
              <a:rPr lang="en-US" dirty="0" err="1"/>
              <a:t>dict</a:t>
            </a:r>
            <a:r>
              <a:rPr lang="en-US" dirty="0"/>
              <a:t> to </a:t>
            </a:r>
            <a:r>
              <a:rPr lang="en-US" dirty="0" err="1"/>
              <a:t>DataFrame</a:t>
            </a:r>
            <a:endParaRPr lang="en-US" dirty="0"/>
          </a:p>
        </p:txBody>
      </p:sp>
      <p:sp>
        <p:nvSpPr>
          <p:cNvPr id="59" name="Flowchart: Stored Data 58">
            <a:extLst>
              <a:ext uri="{FF2B5EF4-FFF2-40B4-BE49-F238E27FC236}">
                <a16:creationId xmlns:a16="http://schemas.microsoft.com/office/drawing/2014/main" id="{D079A4E6-C276-8AA1-266A-EF79A70752AA}"/>
              </a:ext>
            </a:extLst>
          </p:cNvPr>
          <p:cNvSpPr/>
          <p:nvPr/>
        </p:nvSpPr>
        <p:spPr>
          <a:xfrm>
            <a:off x="8714772" y="5025741"/>
            <a:ext cx="1927330" cy="914401"/>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launch data as .csv file</a:t>
            </a:r>
          </a:p>
        </p:txBody>
      </p:sp>
      <p:sp>
        <p:nvSpPr>
          <p:cNvPr id="60" name="Arrow: Right 59">
            <a:extLst>
              <a:ext uri="{FF2B5EF4-FFF2-40B4-BE49-F238E27FC236}">
                <a16:creationId xmlns:a16="http://schemas.microsoft.com/office/drawing/2014/main" id="{1DFB9138-1554-8049-F098-8F7CF9A0C585}"/>
              </a:ext>
            </a:extLst>
          </p:cNvPr>
          <p:cNvSpPr/>
          <p:nvPr/>
        </p:nvSpPr>
        <p:spPr>
          <a:xfrm>
            <a:off x="7358449" y="2148275"/>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843E74F-17BC-9901-CA26-F66DCD8904F3}"/>
              </a:ext>
            </a:extLst>
          </p:cNvPr>
          <p:cNvSpPr/>
          <p:nvPr/>
        </p:nvSpPr>
        <p:spPr>
          <a:xfrm>
            <a:off x="8925823" y="2148275"/>
            <a:ext cx="384513"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F3A325D-82D8-8237-C50F-7EC9C16F0C04}"/>
              </a:ext>
            </a:extLst>
          </p:cNvPr>
          <p:cNvSpPr/>
          <p:nvPr/>
        </p:nvSpPr>
        <p:spPr>
          <a:xfrm>
            <a:off x="7335343" y="3946498"/>
            <a:ext cx="449889"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61D9542C-692C-9F82-08A8-6C31E274D7D3}"/>
              </a:ext>
            </a:extLst>
          </p:cNvPr>
          <p:cNvSpPr/>
          <p:nvPr/>
        </p:nvSpPr>
        <p:spPr>
          <a:xfrm>
            <a:off x="9142842" y="3964084"/>
            <a:ext cx="436061" cy="22562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86212EA5-6020-7234-F1EF-FE6EB6C39AEB}"/>
              </a:ext>
            </a:extLst>
          </p:cNvPr>
          <p:cNvSpPr/>
          <p:nvPr/>
        </p:nvSpPr>
        <p:spPr>
          <a:xfrm>
            <a:off x="7710886" y="5413110"/>
            <a:ext cx="1070457" cy="2138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5" name="Connector: Elbow 64">
            <a:extLst>
              <a:ext uri="{FF2B5EF4-FFF2-40B4-BE49-F238E27FC236}">
                <a16:creationId xmlns:a16="http://schemas.microsoft.com/office/drawing/2014/main" id="{92A7958B-D1AF-5D7A-7D2C-0E7FCBCFEB53}"/>
              </a:ext>
            </a:extLst>
          </p:cNvPr>
          <p:cNvCxnSpPr>
            <a:cxnSpLocks/>
            <a:stCxn id="53" idx="2"/>
            <a:endCxn id="54" idx="1"/>
          </p:cNvCxnSpPr>
          <p:nvPr/>
        </p:nvCxnSpPr>
        <p:spPr>
          <a:xfrm rot="5400000">
            <a:off x="7614613" y="1622230"/>
            <a:ext cx="1134600" cy="3808918"/>
          </a:xfrm>
          <a:prstGeom prst="bentConnector4">
            <a:avLst>
              <a:gd name="adj1" fmla="val 26889"/>
              <a:gd name="adj2" fmla="val 1060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B9AA9973-9223-0062-E303-C4721DE349E9}"/>
              </a:ext>
            </a:extLst>
          </p:cNvPr>
          <p:cNvCxnSpPr>
            <a:cxnSpLocks/>
            <a:stCxn id="57" idx="2"/>
            <a:endCxn id="58" idx="1"/>
          </p:cNvCxnSpPr>
          <p:nvPr/>
        </p:nvCxnSpPr>
        <p:spPr>
          <a:xfrm rot="5400000">
            <a:off x="7875426" y="3104047"/>
            <a:ext cx="856136" cy="3884885"/>
          </a:xfrm>
          <a:prstGeom prst="bentConnector4">
            <a:avLst>
              <a:gd name="adj1" fmla="val 23299"/>
              <a:gd name="adj2" fmla="val 105884"/>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Arrow: Right 75">
            <a:extLst>
              <a:ext uri="{FF2B5EF4-FFF2-40B4-BE49-F238E27FC236}">
                <a16:creationId xmlns:a16="http://schemas.microsoft.com/office/drawing/2014/main" id="{45D0077A-76D7-93F8-04FD-1485CFCC63F8}"/>
              </a:ext>
            </a:extLst>
          </p:cNvPr>
          <p:cNvSpPr/>
          <p:nvPr/>
        </p:nvSpPr>
        <p:spPr>
          <a:xfrm>
            <a:off x="3556231" y="2554193"/>
            <a:ext cx="2034741"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1700" dirty="0">
                <a:solidFill>
                  <a:srgbClr val="0B49CB"/>
                </a:solidFill>
                <a:latin typeface="Abadi" panose="020B0604020104020204" pitchFamily="34" charset="0"/>
              </a:rPr>
              <a:t>Performed exploratory data analysis to determine training labels for Falcon 9 first stage landing outcomes. </a:t>
            </a:r>
          </a:p>
          <a:p>
            <a:r>
              <a:rPr lang="en-US" sz="1700" dirty="0">
                <a:solidFill>
                  <a:srgbClr val="0B49CB"/>
                </a:solidFill>
                <a:latin typeface="Abadi" panose="020B0604020104020204" pitchFamily="34" charset="0"/>
              </a:rPr>
              <a:t>We calculated the number of launches at each site, and the number and occurrence of each orbit</a:t>
            </a:r>
          </a:p>
          <a:p>
            <a:r>
              <a:rPr lang="en-US" sz="1700" dirty="0">
                <a:solidFill>
                  <a:srgbClr val="0B49CB"/>
                </a:solidFill>
                <a:latin typeface="Abadi" panose="020B0604020104020204" pitchFamily="34" charset="0"/>
              </a:rPr>
              <a:t>We calculated the number and occurrence of mission outcomes per orbit type</a:t>
            </a:r>
          </a:p>
          <a:p>
            <a:r>
              <a:rPr lang="en-US" sz="1700" dirty="0">
                <a:solidFill>
                  <a:srgbClr val="0B49CB"/>
                </a:solidFill>
                <a:latin typeface="Abadi" panose="020B0604020104020204" pitchFamily="34" charset="0"/>
              </a:rPr>
              <a:t>Created a landing outcome label from the outcome column:</a:t>
            </a:r>
          </a:p>
          <a:p>
            <a:pPr marL="473710" lvl="1">
              <a:lnSpc>
                <a:spcPct val="100000"/>
              </a:lnSpc>
              <a:spcBef>
                <a:spcPts val="1175"/>
              </a:spcBef>
            </a:pPr>
            <a:r>
              <a:rPr lang="en-US" sz="1700" dirty="0">
                <a:solidFill>
                  <a:srgbClr val="0B49CB"/>
                </a:solidFill>
                <a:latin typeface="Abadi" panose="020B0604020104020204" pitchFamily="34" charset="0"/>
                <a:cs typeface="Carlito"/>
              </a:rPr>
              <a:t>Outcome</a:t>
            </a:r>
            <a:r>
              <a:rPr lang="en-US" sz="1700" spc="-7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column</a:t>
            </a:r>
            <a:r>
              <a:rPr lang="en-US" sz="1700" spc="-4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has</a:t>
            </a:r>
            <a:r>
              <a:rPr lang="en-US" sz="1700" spc="-40" dirty="0">
                <a:solidFill>
                  <a:srgbClr val="0B49CB"/>
                </a:solidFill>
                <a:latin typeface="Abadi" panose="020B0604020104020204" pitchFamily="34" charset="0"/>
                <a:cs typeface="Carlito"/>
              </a:rPr>
              <a:t> </a:t>
            </a:r>
            <a:r>
              <a:rPr lang="en-US" sz="1700" spc="-10" dirty="0">
                <a:solidFill>
                  <a:srgbClr val="0B49CB"/>
                </a:solidFill>
                <a:latin typeface="Abadi" panose="020B0604020104020204" pitchFamily="34" charset="0"/>
                <a:cs typeface="Carlito"/>
              </a:rPr>
              <a:t>two</a:t>
            </a:r>
            <a:r>
              <a:rPr lang="en-US" sz="1700" spc="-2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components:</a:t>
            </a:r>
            <a:r>
              <a:rPr lang="en-US" sz="1700" spc="-7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‘Mission</a:t>
            </a:r>
            <a:r>
              <a:rPr lang="en-US" sz="1700" spc="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Outcome (True, False, None)’</a:t>
            </a:r>
            <a:r>
              <a:rPr lang="en-US" sz="1700" spc="-6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‘Landing;</a:t>
            </a:r>
            <a:r>
              <a:rPr lang="en-US" sz="1700" spc="-5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Location (ASDS, RTLS, Ocean, None)’</a:t>
            </a:r>
            <a:endParaRPr lang="en-US" sz="1700" dirty="0">
              <a:solidFill>
                <a:srgbClr val="0B49CB"/>
              </a:solidFill>
              <a:latin typeface="Abadi" panose="020B0604020104020204" pitchFamily="34" charset="0"/>
              <a:cs typeface="Carlito"/>
            </a:endParaRPr>
          </a:p>
          <a:p>
            <a:pPr marL="16510">
              <a:lnSpc>
                <a:spcPct val="100000"/>
              </a:lnSpc>
              <a:spcBef>
                <a:spcPts val="1200"/>
              </a:spcBef>
            </a:pPr>
            <a:r>
              <a:rPr lang="en-US" sz="1700" dirty="0">
                <a:solidFill>
                  <a:srgbClr val="0B49CB"/>
                </a:solidFill>
                <a:latin typeface="Abadi" panose="020B0604020104020204" pitchFamily="34" charset="0"/>
                <a:cs typeface="Carlito"/>
              </a:rPr>
              <a:t>None </a:t>
            </a:r>
            <a:r>
              <a:rPr lang="en-US" sz="1700" dirty="0" err="1">
                <a:solidFill>
                  <a:srgbClr val="0B49CB"/>
                </a:solidFill>
                <a:latin typeface="Abadi" panose="020B0604020104020204" pitchFamily="34" charset="0"/>
                <a:cs typeface="Carlito"/>
              </a:rPr>
              <a:t>None</a:t>
            </a:r>
            <a:r>
              <a:rPr lang="en-US" sz="1700"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False </a:t>
            </a:r>
            <a:r>
              <a:rPr lang="en-US" sz="1700" dirty="0">
                <a:solidFill>
                  <a:srgbClr val="0B49CB"/>
                </a:solidFill>
                <a:latin typeface="Abadi" panose="020B0604020104020204" pitchFamily="34" charset="0"/>
                <a:cs typeface="Carlito"/>
              </a:rPr>
              <a:t>ASDS, None ASDS, </a:t>
            </a:r>
            <a:r>
              <a:rPr lang="en-US" sz="1700" spc="-15" dirty="0">
                <a:solidFill>
                  <a:srgbClr val="0B49CB"/>
                </a:solidFill>
                <a:latin typeface="Abadi" panose="020B0604020104020204" pitchFamily="34" charset="0"/>
                <a:cs typeface="Carlito"/>
              </a:rPr>
              <a:t>False </a:t>
            </a:r>
            <a:r>
              <a:rPr lang="en-US" sz="1700" dirty="0">
                <a:solidFill>
                  <a:srgbClr val="0B49CB"/>
                </a:solidFill>
                <a:latin typeface="Abadi" panose="020B0604020104020204" pitchFamily="34" charset="0"/>
                <a:cs typeface="Carlito"/>
              </a:rPr>
              <a:t>Ocean, </a:t>
            </a:r>
            <a:r>
              <a:rPr lang="en-US" sz="1700" spc="-15" dirty="0">
                <a:solidFill>
                  <a:srgbClr val="0B49CB"/>
                </a:solidFill>
                <a:latin typeface="Abadi" panose="020B0604020104020204" pitchFamily="34" charset="0"/>
                <a:cs typeface="Carlito"/>
              </a:rPr>
              <a:t>False </a:t>
            </a:r>
            <a:r>
              <a:rPr lang="en-US" sz="1700" spc="-10" dirty="0">
                <a:solidFill>
                  <a:srgbClr val="0B49CB"/>
                </a:solidFill>
                <a:latin typeface="Abadi" panose="020B0604020104020204" pitchFamily="34" charset="0"/>
                <a:cs typeface="Carlito"/>
              </a:rPr>
              <a:t>RTLS </a:t>
            </a:r>
            <a:r>
              <a:rPr lang="en-US" sz="1700" dirty="0">
                <a:solidFill>
                  <a:srgbClr val="0B49CB"/>
                </a:solidFill>
                <a:latin typeface="Abadi" panose="020B0604020104020204" pitchFamily="34" charset="0"/>
                <a:cs typeface="Carlito"/>
              </a:rPr>
              <a:t>–&gt; ‘</a:t>
            </a:r>
            <a:r>
              <a:rPr lang="en-US" sz="1700" dirty="0" err="1">
                <a:solidFill>
                  <a:srgbClr val="0B49CB"/>
                </a:solidFill>
                <a:latin typeface="Abadi" panose="020B0604020104020204" pitchFamily="34" charset="0"/>
                <a:cs typeface="Carlito"/>
              </a:rPr>
              <a:t>bad_outcome</a:t>
            </a:r>
            <a:r>
              <a:rPr lang="en-US" sz="1700" dirty="0">
                <a:solidFill>
                  <a:srgbClr val="0B49CB"/>
                </a:solidFill>
                <a:latin typeface="Abadi" panose="020B0604020104020204" pitchFamily="34" charset="0"/>
                <a:cs typeface="Carlito"/>
              </a:rPr>
              <a:t>’</a:t>
            </a:r>
            <a:r>
              <a:rPr lang="en-US" sz="1700" spc="-1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--&gt;</a:t>
            </a:r>
            <a:r>
              <a:rPr lang="en-US" sz="1700" spc="-10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0</a:t>
            </a:r>
          </a:p>
          <a:p>
            <a:pPr marL="16510">
              <a:lnSpc>
                <a:spcPct val="100000"/>
              </a:lnSpc>
              <a:spcBef>
                <a:spcPts val="1275"/>
              </a:spcBef>
            </a:pPr>
            <a:r>
              <a:rPr lang="en-US" sz="1700" spc="-30" dirty="0">
                <a:solidFill>
                  <a:srgbClr val="0B49CB"/>
                </a:solidFill>
                <a:latin typeface="Abadi" panose="020B0604020104020204" pitchFamily="34" charset="0"/>
                <a:cs typeface="Carlito"/>
              </a:rPr>
              <a:t>True </a:t>
            </a:r>
            <a:r>
              <a:rPr lang="en-US" sz="1700" dirty="0">
                <a:solidFill>
                  <a:srgbClr val="0B49CB"/>
                </a:solidFill>
                <a:latin typeface="Abadi" panose="020B0604020104020204" pitchFamily="34" charset="0"/>
                <a:cs typeface="Carlito"/>
              </a:rPr>
              <a:t>ASDS, </a:t>
            </a:r>
            <a:r>
              <a:rPr lang="en-US" sz="1700" spc="-30" dirty="0">
                <a:solidFill>
                  <a:srgbClr val="0B49CB"/>
                </a:solidFill>
                <a:latin typeface="Abadi" panose="020B0604020104020204" pitchFamily="34" charset="0"/>
                <a:cs typeface="Carlito"/>
              </a:rPr>
              <a:t>True </a:t>
            </a:r>
            <a:r>
              <a:rPr lang="en-US" sz="1700" spc="-10" dirty="0">
                <a:solidFill>
                  <a:srgbClr val="0B49CB"/>
                </a:solidFill>
                <a:latin typeface="Abadi" panose="020B0604020104020204" pitchFamily="34" charset="0"/>
                <a:cs typeface="Carlito"/>
              </a:rPr>
              <a:t>RTLS,</a:t>
            </a:r>
            <a:r>
              <a:rPr lang="en-US" sz="1700" dirty="0">
                <a:solidFill>
                  <a:srgbClr val="0B49CB"/>
                </a:solidFill>
                <a:latin typeface="Abadi" panose="020B0604020104020204" pitchFamily="34" charset="0"/>
                <a:cs typeface="Carlito"/>
              </a:rPr>
              <a:t> </a:t>
            </a:r>
            <a:r>
              <a:rPr lang="en-US" sz="1700" spc="-30" dirty="0">
                <a:solidFill>
                  <a:srgbClr val="0B49CB"/>
                </a:solidFill>
                <a:latin typeface="Abadi" panose="020B0604020104020204" pitchFamily="34" charset="0"/>
                <a:cs typeface="Carlito"/>
              </a:rPr>
              <a:t>True </a:t>
            </a:r>
            <a:r>
              <a:rPr lang="en-US" sz="1700" dirty="0">
                <a:solidFill>
                  <a:srgbClr val="0B49CB"/>
                </a:solidFill>
                <a:latin typeface="Abadi" panose="020B0604020104020204" pitchFamily="34" charset="0"/>
                <a:cs typeface="Carlito"/>
              </a:rPr>
              <a:t>Ocean --&gt; ‘otherwise’ </a:t>
            </a:r>
            <a:r>
              <a:rPr lang="en-US" sz="1700" spc="-10" dirty="0">
                <a:solidFill>
                  <a:srgbClr val="0B49CB"/>
                </a:solidFill>
                <a:latin typeface="Abadi" panose="020B0604020104020204" pitchFamily="34" charset="0"/>
                <a:cs typeface="Carlito"/>
              </a:rPr>
              <a:t>--</a:t>
            </a:r>
            <a:r>
              <a:rPr lang="en-US" sz="1700" spc="-5" dirty="0">
                <a:solidFill>
                  <a:srgbClr val="0B49CB"/>
                </a:solidFill>
                <a:latin typeface="Abadi" panose="020B0604020104020204" pitchFamily="34" charset="0"/>
                <a:cs typeface="Carlito"/>
              </a:rPr>
              <a:t>&gt;</a:t>
            </a:r>
            <a:r>
              <a:rPr lang="en-US" sz="1700" spc="-8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1</a:t>
            </a:r>
          </a:p>
          <a:p>
            <a:pPr marL="0" indent="0">
              <a:buNone/>
            </a:pPr>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335256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825625"/>
            <a:ext cx="8975652" cy="3503459"/>
          </a:xfrm>
          <a:prstGeom prst="rect">
            <a:avLst/>
          </a:prstGeom>
        </p:spPr>
        <p:txBody>
          <a:bodyPr/>
          <a:lstStyle/>
          <a:p>
            <a:pPr marL="16510">
              <a:lnSpc>
                <a:spcPct val="100000"/>
              </a:lnSpc>
              <a:spcBef>
                <a:spcPts val="1200"/>
              </a:spcBef>
            </a:pPr>
            <a:r>
              <a:rPr lang="en-US" sz="1700" dirty="0">
                <a:solidFill>
                  <a:srgbClr val="0B49CB"/>
                </a:solidFill>
                <a:latin typeface="Abadi" panose="020B0604020104020204" pitchFamily="34" charset="0"/>
                <a:cs typeface="Carlito"/>
              </a:rPr>
              <a:t>None </a:t>
            </a:r>
            <a:r>
              <a:rPr lang="en-US" sz="1700" dirty="0" err="1">
                <a:solidFill>
                  <a:srgbClr val="0B49CB"/>
                </a:solidFill>
                <a:latin typeface="Abadi" panose="020B0604020104020204" pitchFamily="34" charset="0"/>
                <a:cs typeface="Carlito"/>
              </a:rPr>
              <a:t>None</a:t>
            </a:r>
            <a:r>
              <a:rPr lang="en-US" sz="1700"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False </a:t>
            </a:r>
            <a:r>
              <a:rPr lang="en-US" sz="1700" dirty="0">
                <a:solidFill>
                  <a:srgbClr val="0B49CB"/>
                </a:solidFill>
                <a:latin typeface="Abadi" panose="020B0604020104020204" pitchFamily="34" charset="0"/>
                <a:cs typeface="Carlito"/>
              </a:rPr>
              <a:t>ASDS, None ASDS, </a:t>
            </a:r>
            <a:r>
              <a:rPr lang="en-US" sz="1700" spc="-15" dirty="0">
                <a:solidFill>
                  <a:srgbClr val="0B49CB"/>
                </a:solidFill>
                <a:latin typeface="Abadi" panose="020B0604020104020204" pitchFamily="34" charset="0"/>
                <a:cs typeface="Carlito"/>
              </a:rPr>
              <a:t>False </a:t>
            </a:r>
            <a:r>
              <a:rPr lang="en-US" sz="1700" dirty="0">
                <a:solidFill>
                  <a:srgbClr val="0B49CB"/>
                </a:solidFill>
                <a:latin typeface="Abadi" panose="020B0604020104020204" pitchFamily="34" charset="0"/>
                <a:cs typeface="Carlito"/>
              </a:rPr>
              <a:t>Ocean, </a:t>
            </a:r>
            <a:r>
              <a:rPr lang="en-US" sz="1700" spc="-15" dirty="0">
                <a:solidFill>
                  <a:srgbClr val="0B49CB"/>
                </a:solidFill>
                <a:latin typeface="Abadi" panose="020B0604020104020204" pitchFamily="34" charset="0"/>
                <a:cs typeface="Carlito"/>
              </a:rPr>
              <a:t>False </a:t>
            </a:r>
            <a:r>
              <a:rPr lang="en-US" sz="1700" spc="-10" dirty="0">
                <a:solidFill>
                  <a:srgbClr val="0B49CB"/>
                </a:solidFill>
                <a:latin typeface="Abadi" panose="020B0604020104020204" pitchFamily="34" charset="0"/>
                <a:cs typeface="Carlito"/>
              </a:rPr>
              <a:t>RTLS </a:t>
            </a:r>
            <a:r>
              <a:rPr lang="en-US" sz="1700" dirty="0">
                <a:solidFill>
                  <a:srgbClr val="0B49CB"/>
                </a:solidFill>
                <a:latin typeface="Abadi" panose="020B0604020104020204" pitchFamily="34" charset="0"/>
                <a:cs typeface="Carlito"/>
              </a:rPr>
              <a:t>–&gt; ‘</a:t>
            </a:r>
            <a:r>
              <a:rPr lang="en-US" sz="1700" dirty="0" err="1">
                <a:solidFill>
                  <a:srgbClr val="0B49CB"/>
                </a:solidFill>
                <a:latin typeface="Abadi" panose="020B0604020104020204" pitchFamily="34" charset="0"/>
                <a:cs typeface="Carlito"/>
              </a:rPr>
              <a:t>bad_outcome</a:t>
            </a:r>
            <a:r>
              <a:rPr lang="en-US" sz="1700" dirty="0">
                <a:solidFill>
                  <a:srgbClr val="0B49CB"/>
                </a:solidFill>
                <a:latin typeface="Abadi" panose="020B0604020104020204" pitchFamily="34" charset="0"/>
                <a:cs typeface="Carlito"/>
              </a:rPr>
              <a:t>’</a:t>
            </a:r>
            <a:r>
              <a:rPr lang="en-US" sz="1700" spc="-1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--&gt;</a:t>
            </a:r>
            <a:r>
              <a:rPr lang="en-US" sz="1700" spc="-10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0</a:t>
            </a:r>
          </a:p>
          <a:p>
            <a:pPr marL="16510">
              <a:lnSpc>
                <a:spcPct val="100000"/>
              </a:lnSpc>
              <a:spcBef>
                <a:spcPts val="1275"/>
              </a:spcBef>
            </a:pPr>
            <a:r>
              <a:rPr lang="en-US" sz="1700" spc="-30" dirty="0">
                <a:solidFill>
                  <a:srgbClr val="0B49CB"/>
                </a:solidFill>
                <a:latin typeface="Abadi" panose="020B0604020104020204" pitchFamily="34" charset="0"/>
                <a:cs typeface="Carlito"/>
              </a:rPr>
              <a:t>True </a:t>
            </a:r>
            <a:r>
              <a:rPr lang="en-US" sz="1700" dirty="0">
                <a:solidFill>
                  <a:srgbClr val="0B49CB"/>
                </a:solidFill>
                <a:latin typeface="Abadi" panose="020B0604020104020204" pitchFamily="34" charset="0"/>
                <a:cs typeface="Carlito"/>
              </a:rPr>
              <a:t>ASDS, </a:t>
            </a:r>
            <a:r>
              <a:rPr lang="en-US" sz="1700" spc="-30" dirty="0">
                <a:solidFill>
                  <a:srgbClr val="0B49CB"/>
                </a:solidFill>
                <a:latin typeface="Abadi" panose="020B0604020104020204" pitchFamily="34" charset="0"/>
                <a:cs typeface="Carlito"/>
              </a:rPr>
              <a:t>True </a:t>
            </a:r>
            <a:r>
              <a:rPr lang="en-US" sz="1700" spc="-10" dirty="0">
                <a:solidFill>
                  <a:srgbClr val="0B49CB"/>
                </a:solidFill>
                <a:latin typeface="Abadi" panose="020B0604020104020204" pitchFamily="34" charset="0"/>
                <a:cs typeface="Carlito"/>
              </a:rPr>
              <a:t>RTLS,</a:t>
            </a:r>
            <a:r>
              <a:rPr lang="en-US" sz="1700" dirty="0">
                <a:solidFill>
                  <a:srgbClr val="0B49CB"/>
                </a:solidFill>
                <a:latin typeface="Abadi" panose="020B0604020104020204" pitchFamily="34" charset="0"/>
                <a:cs typeface="Carlito"/>
              </a:rPr>
              <a:t> </a:t>
            </a:r>
            <a:r>
              <a:rPr lang="en-US" sz="1700" spc="-30" dirty="0">
                <a:solidFill>
                  <a:srgbClr val="0B49CB"/>
                </a:solidFill>
                <a:latin typeface="Abadi" panose="020B0604020104020204" pitchFamily="34" charset="0"/>
                <a:cs typeface="Carlito"/>
              </a:rPr>
              <a:t>True </a:t>
            </a:r>
            <a:r>
              <a:rPr lang="en-US" sz="1700" dirty="0">
                <a:solidFill>
                  <a:srgbClr val="0B49CB"/>
                </a:solidFill>
                <a:latin typeface="Abadi" panose="020B0604020104020204" pitchFamily="34" charset="0"/>
                <a:cs typeface="Carlito"/>
              </a:rPr>
              <a:t>Ocean </a:t>
            </a:r>
            <a:r>
              <a:rPr lang="en-US" sz="1700" spc="-10" dirty="0">
                <a:solidFill>
                  <a:srgbClr val="0B49CB"/>
                </a:solidFill>
                <a:latin typeface="Abadi" panose="020B0604020104020204" pitchFamily="34" charset="0"/>
                <a:cs typeface="Carlito"/>
              </a:rPr>
              <a:t>--</a:t>
            </a:r>
            <a:r>
              <a:rPr lang="en-US" sz="1700" spc="-5" dirty="0">
                <a:solidFill>
                  <a:srgbClr val="0B49CB"/>
                </a:solidFill>
                <a:latin typeface="Abadi" panose="020B0604020104020204" pitchFamily="34" charset="0"/>
                <a:cs typeface="Carlito"/>
              </a:rPr>
              <a:t>&gt;</a:t>
            </a:r>
            <a:r>
              <a:rPr lang="en-US" sz="1700" spc="-8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1</a:t>
            </a:r>
          </a:p>
          <a:p>
            <a:pPr marL="16510">
              <a:lnSpc>
                <a:spcPct val="100000"/>
              </a:lnSpc>
              <a:spcBef>
                <a:spcPts val="1275"/>
              </a:spcBef>
            </a:pPr>
            <a:endParaRPr lang="en-US" sz="1800" dirty="0">
              <a:solidFill>
                <a:srgbClr val="0B49CB"/>
              </a:solidFill>
              <a:latin typeface="Abadi" panose="020B0604020104020204" pitchFamily="34" charset="0"/>
              <a:cs typeface="Carlito"/>
            </a:endParaRPr>
          </a:p>
          <a:p>
            <a:pPr marL="16510">
              <a:lnSpc>
                <a:spcPct val="100000"/>
              </a:lnSpc>
              <a:spcBef>
                <a:spcPts val="1275"/>
              </a:spcBef>
            </a:pPr>
            <a:r>
              <a:rPr lang="en-US" sz="1800" dirty="0">
                <a:solidFill>
                  <a:srgbClr val="0B49CB"/>
                </a:solidFill>
                <a:latin typeface="Abadi" panose="020B0604020104020204" pitchFamily="34" charset="0"/>
                <a:cs typeface="Carlito"/>
              </a:rPr>
              <a:t>So we got the results:</a:t>
            </a:r>
          </a:p>
          <a:p>
            <a:r>
              <a:rPr lang="en-US" sz="1700" dirty="0">
                <a:solidFill>
                  <a:srgbClr val="0B49CB"/>
                </a:solidFill>
                <a:latin typeface="Abadi" panose="020B0604020104020204" pitchFamily="34" charset="0"/>
              </a:rPr>
              <a:t>Training labels : ‘</a:t>
            </a:r>
            <a:r>
              <a:rPr lang="en-US" sz="1700" dirty="0" err="1">
                <a:solidFill>
                  <a:srgbClr val="0B49CB"/>
                </a:solidFill>
                <a:latin typeface="Abadi" panose="020B0604020104020204" pitchFamily="34" charset="0"/>
              </a:rPr>
              <a:t>bad_outcome</a:t>
            </a:r>
            <a:r>
              <a:rPr lang="en-US" sz="1700" dirty="0">
                <a:solidFill>
                  <a:srgbClr val="0B49CB"/>
                </a:solidFill>
                <a:latin typeface="Abadi" panose="020B0604020104020204" pitchFamily="34" charset="0"/>
              </a:rPr>
              <a:t>’ = 0  or  ‘otherwise’ = 1</a:t>
            </a:r>
          </a:p>
          <a:p>
            <a:r>
              <a:rPr lang="en-US" sz="1700" dirty="0">
                <a:solidFill>
                  <a:srgbClr val="0B49CB"/>
                </a:solidFill>
                <a:latin typeface="Abadi" panose="020B0604020104020204" pitchFamily="34" charset="0"/>
              </a:rPr>
              <a:t>Added a column to launch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for </a:t>
            </a:r>
            <a:r>
              <a:rPr lang="en-US" sz="1700" dirty="0" err="1">
                <a:solidFill>
                  <a:srgbClr val="0B49CB"/>
                </a:solidFill>
                <a:latin typeface="Abadi" panose="020B0604020104020204" pitchFamily="34" charset="0"/>
              </a:rPr>
              <a:t>landing_class</a:t>
            </a:r>
            <a:r>
              <a:rPr lang="en-US" sz="1700" dirty="0">
                <a:solidFill>
                  <a:srgbClr val="0B49CB"/>
                </a:solidFill>
                <a:latin typeface="Abadi" panose="020B0604020104020204" pitchFamily="34" charset="0"/>
              </a:rPr>
              <a:t> using outcomes training label. Column named ‘Class’.</a:t>
            </a:r>
          </a:p>
          <a:p>
            <a:r>
              <a:rPr lang="en-US" sz="1700" dirty="0">
                <a:solidFill>
                  <a:srgbClr val="0B49CB"/>
                </a:solidFill>
                <a:latin typeface="Abadi" panose="020B0604020104020204" pitchFamily="34" charset="0"/>
              </a:rPr>
              <a:t>Exported the resulting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to .csv file. </a:t>
            </a:r>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(cont’d)</a:t>
            </a:r>
          </a:p>
        </p:txBody>
      </p:sp>
    </p:spTree>
    <p:extLst>
      <p:ext uri="{BB962C8B-B14F-4D97-AF65-F5344CB8AC3E}">
        <p14:creationId xmlns:p14="http://schemas.microsoft.com/office/powerpoint/2010/main" val="3546926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210226" y="5218416"/>
            <a:ext cx="2743200" cy="401638"/>
          </a:xfrm>
        </p:spPr>
        <p:txBody>
          <a:bodyPr/>
          <a:lstStyle/>
          <a:p>
            <a:fld id="{5075537C-CA84-1446-933C-8E9D027F9201}" type="slidenum">
              <a:rPr lang="en-US" smtClean="0"/>
              <a:t>15</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(cont’d) Flowchart</a:t>
            </a:r>
          </a:p>
        </p:txBody>
      </p:sp>
      <p:sp>
        <p:nvSpPr>
          <p:cNvPr id="6" name="Rectangle: Rounded Corners 5">
            <a:extLst>
              <a:ext uri="{FF2B5EF4-FFF2-40B4-BE49-F238E27FC236}">
                <a16:creationId xmlns:a16="http://schemas.microsoft.com/office/drawing/2014/main" id="{DF6B90FE-3E4F-14B1-3BE8-33C8E964901B}"/>
              </a:ext>
            </a:extLst>
          </p:cNvPr>
          <p:cNvSpPr/>
          <p:nvPr/>
        </p:nvSpPr>
        <p:spPr>
          <a:xfrm>
            <a:off x="2993396" y="3299768"/>
            <a:ext cx="1334065" cy="113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Mission Outcomes per orbit type</a:t>
            </a:r>
          </a:p>
        </p:txBody>
      </p:sp>
      <p:sp>
        <p:nvSpPr>
          <p:cNvPr id="7" name="Rectangle: Rounded Corners 6">
            <a:extLst>
              <a:ext uri="{FF2B5EF4-FFF2-40B4-BE49-F238E27FC236}">
                <a16:creationId xmlns:a16="http://schemas.microsoft.com/office/drawing/2014/main" id="{5325678C-BCFB-496D-16C4-F6E26BB898AD}"/>
              </a:ext>
            </a:extLst>
          </p:cNvPr>
          <p:cNvSpPr/>
          <p:nvPr/>
        </p:nvSpPr>
        <p:spPr>
          <a:xfrm>
            <a:off x="7897918" y="1658511"/>
            <a:ext cx="1619017" cy="14333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badi" panose="020B0604020104020204" pitchFamily="34" charset="0"/>
              </a:rPr>
              <a:t>False ASDS, False Ocean, False RTLS, None ASDS, None </a:t>
            </a:r>
            <a:r>
              <a:rPr lang="en-US" sz="1600" dirty="0" err="1">
                <a:latin typeface="Abadi" panose="020B0604020104020204" pitchFamily="34" charset="0"/>
              </a:rPr>
              <a:t>None</a:t>
            </a:r>
            <a:endParaRPr lang="en-US" sz="1600" dirty="0">
              <a:latin typeface="Abadi" panose="020B0604020104020204" pitchFamily="34" charset="0"/>
            </a:endParaRPr>
          </a:p>
        </p:txBody>
      </p:sp>
      <p:sp>
        <p:nvSpPr>
          <p:cNvPr id="10" name="Rectangle: Rounded Corners 9">
            <a:extLst>
              <a:ext uri="{FF2B5EF4-FFF2-40B4-BE49-F238E27FC236}">
                <a16:creationId xmlns:a16="http://schemas.microsoft.com/office/drawing/2014/main" id="{4601A2B1-1C4F-5C8F-F61D-2FB5B4FFD94D}"/>
              </a:ext>
            </a:extLst>
          </p:cNvPr>
          <p:cNvSpPr/>
          <p:nvPr/>
        </p:nvSpPr>
        <p:spPr>
          <a:xfrm>
            <a:off x="7925020" y="3241856"/>
            <a:ext cx="1619017" cy="1287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landing_class</a:t>
            </a:r>
            <a:endParaRPr lang="en-US" dirty="0"/>
          </a:p>
          <a:p>
            <a:pPr algn="ctr"/>
            <a:r>
              <a:rPr lang="en-US" dirty="0"/>
              <a:t>Attribute column of 1’s and 0’s</a:t>
            </a:r>
          </a:p>
        </p:txBody>
      </p:sp>
      <p:sp>
        <p:nvSpPr>
          <p:cNvPr id="11" name="Rectangle: Rounded Corners 10">
            <a:extLst>
              <a:ext uri="{FF2B5EF4-FFF2-40B4-BE49-F238E27FC236}">
                <a16:creationId xmlns:a16="http://schemas.microsoft.com/office/drawing/2014/main" id="{501ED9F0-20A5-C95C-BAA6-FCB1CBF770AB}"/>
              </a:ext>
            </a:extLst>
          </p:cNvPr>
          <p:cNvSpPr/>
          <p:nvPr/>
        </p:nvSpPr>
        <p:spPr>
          <a:xfrm>
            <a:off x="5319939" y="5015303"/>
            <a:ext cx="1334065" cy="1218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Append column to </a:t>
            </a:r>
            <a:r>
              <a:rPr lang="en-US" dirty="0" err="1"/>
              <a:t>dataframe</a:t>
            </a:r>
            <a:r>
              <a:rPr lang="en-US" dirty="0"/>
              <a:t> as ‘Class’ </a:t>
            </a:r>
          </a:p>
        </p:txBody>
      </p:sp>
      <p:sp>
        <p:nvSpPr>
          <p:cNvPr id="13" name="Flowchart: Stored Data 12">
            <a:extLst>
              <a:ext uri="{FF2B5EF4-FFF2-40B4-BE49-F238E27FC236}">
                <a16:creationId xmlns:a16="http://schemas.microsoft.com/office/drawing/2014/main" id="{AB3546DF-807F-E521-D829-85BB0E8CCBF4}"/>
              </a:ext>
            </a:extLst>
          </p:cNvPr>
          <p:cNvSpPr/>
          <p:nvPr/>
        </p:nvSpPr>
        <p:spPr>
          <a:xfrm>
            <a:off x="7146935" y="5068425"/>
            <a:ext cx="1927330" cy="914401"/>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‘new’ </a:t>
            </a:r>
            <a:r>
              <a:rPr lang="en-US" dirty="0" err="1"/>
              <a:t>dataframe</a:t>
            </a:r>
            <a:r>
              <a:rPr lang="en-US" dirty="0"/>
              <a:t>  as .csv file</a:t>
            </a:r>
          </a:p>
        </p:txBody>
      </p:sp>
      <p:sp>
        <p:nvSpPr>
          <p:cNvPr id="14" name="Arrow: Right 13">
            <a:extLst>
              <a:ext uri="{FF2B5EF4-FFF2-40B4-BE49-F238E27FC236}">
                <a16:creationId xmlns:a16="http://schemas.microsoft.com/office/drawing/2014/main" id="{B256B108-B666-61D7-BD78-D7775D6BD7FC}"/>
              </a:ext>
            </a:extLst>
          </p:cNvPr>
          <p:cNvSpPr/>
          <p:nvPr/>
        </p:nvSpPr>
        <p:spPr>
          <a:xfrm>
            <a:off x="7081288" y="2170537"/>
            <a:ext cx="835742"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E7A58CE-8107-A826-EB1F-6D23951DE937}"/>
              </a:ext>
            </a:extLst>
          </p:cNvPr>
          <p:cNvSpPr/>
          <p:nvPr/>
        </p:nvSpPr>
        <p:spPr>
          <a:xfrm>
            <a:off x="2675065" y="2202567"/>
            <a:ext cx="591113"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FC56FED-3A96-244C-A378-932080E25174}"/>
              </a:ext>
            </a:extLst>
          </p:cNvPr>
          <p:cNvSpPr/>
          <p:nvPr/>
        </p:nvSpPr>
        <p:spPr>
          <a:xfrm>
            <a:off x="6638335" y="5415237"/>
            <a:ext cx="534600" cy="3062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Content Placeholder 34">
            <a:extLst>
              <a:ext uri="{FF2B5EF4-FFF2-40B4-BE49-F238E27FC236}">
                <a16:creationId xmlns:a16="http://schemas.microsoft.com/office/drawing/2014/main" id="{85E7DD3C-55E1-DEBC-AE5A-4F2F6F2D8734}"/>
              </a:ext>
            </a:extLst>
          </p:cNvPr>
          <p:cNvSpPr>
            <a:spLocks noGrp="1"/>
          </p:cNvSpPr>
          <p:nvPr>
            <p:ph idx="4294967295"/>
          </p:nvPr>
        </p:nvSpPr>
        <p:spPr>
          <a:xfrm>
            <a:off x="1041480" y="1682248"/>
            <a:ext cx="1619017" cy="113376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700" dirty="0">
                <a:latin typeface="Abadi" panose="020B0604020104020204" pitchFamily="34" charset="0"/>
              </a:rPr>
              <a:t>SpaceX Falcon 9</a:t>
            </a:r>
          </a:p>
          <a:p>
            <a:pPr marL="0" indent="0" algn="ctr">
              <a:buNone/>
            </a:pPr>
            <a:r>
              <a:rPr lang="en-US" sz="1700" dirty="0">
                <a:latin typeface="Abadi" panose="020B0604020104020204" pitchFamily="34" charset="0"/>
              </a:rPr>
              <a:t>.csv dataset (</a:t>
            </a:r>
            <a:r>
              <a:rPr lang="en-US" sz="1700" dirty="0" err="1">
                <a:latin typeface="Abadi" panose="020B0604020104020204" pitchFamily="34" charset="0"/>
              </a:rPr>
              <a:t>dataframe</a:t>
            </a:r>
            <a:r>
              <a:rPr lang="en-US" sz="1700" dirty="0">
                <a:latin typeface="Abadi" panose="020B0604020104020204" pitchFamily="34" charset="0"/>
              </a:rPr>
              <a:t>)</a:t>
            </a:r>
          </a:p>
        </p:txBody>
      </p:sp>
      <p:sp>
        <p:nvSpPr>
          <p:cNvPr id="36" name="Rectangle: Rounded Corners 35">
            <a:extLst>
              <a:ext uri="{FF2B5EF4-FFF2-40B4-BE49-F238E27FC236}">
                <a16:creationId xmlns:a16="http://schemas.microsoft.com/office/drawing/2014/main" id="{98451430-FDC5-B14D-A150-50464ED4C5F4}"/>
              </a:ext>
            </a:extLst>
          </p:cNvPr>
          <p:cNvSpPr/>
          <p:nvPr/>
        </p:nvSpPr>
        <p:spPr>
          <a:xfrm>
            <a:off x="1279031" y="3299768"/>
            <a:ext cx="13340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LaunchSite</a:t>
            </a:r>
            <a:endParaRPr lang="en-US" dirty="0"/>
          </a:p>
          <a:p>
            <a:pPr algn="ctr"/>
            <a:r>
              <a:rPr lang="en-US" dirty="0"/>
              <a:t>Count  launches</a:t>
            </a:r>
          </a:p>
        </p:txBody>
      </p:sp>
      <p:sp>
        <p:nvSpPr>
          <p:cNvPr id="37" name="Rectangle: Rounded Corners 36">
            <a:extLst>
              <a:ext uri="{FF2B5EF4-FFF2-40B4-BE49-F238E27FC236}">
                <a16:creationId xmlns:a16="http://schemas.microsoft.com/office/drawing/2014/main" id="{DC8451AD-627F-5C85-7D52-BC8B19033825}"/>
              </a:ext>
            </a:extLst>
          </p:cNvPr>
          <p:cNvSpPr/>
          <p:nvPr/>
        </p:nvSpPr>
        <p:spPr>
          <a:xfrm>
            <a:off x="1279030" y="4589289"/>
            <a:ext cx="13340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Orbits</a:t>
            </a:r>
          </a:p>
          <a:p>
            <a:pPr algn="ctr"/>
            <a:r>
              <a:rPr lang="en-US" dirty="0"/>
              <a:t>Count</a:t>
            </a:r>
          </a:p>
          <a:p>
            <a:pPr algn="ctr"/>
            <a:r>
              <a:rPr lang="en-US" dirty="0"/>
              <a:t>orbits</a:t>
            </a:r>
          </a:p>
        </p:txBody>
      </p:sp>
      <p:sp>
        <p:nvSpPr>
          <p:cNvPr id="38" name="Rectangle: Rounded Corners 37">
            <a:extLst>
              <a:ext uri="{FF2B5EF4-FFF2-40B4-BE49-F238E27FC236}">
                <a16:creationId xmlns:a16="http://schemas.microsoft.com/office/drawing/2014/main" id="{1CD8DF48-541F-F7A6-1DF7-0D42040C3023}"/>
              </a:ext>
            </a:extLst>
          </p:cNvPr>
          <p:cNvSpPr/>
          <p:nvPr/>
        </p:nvSpPr>
        <p:spPr>
          <a:xfrm>
            <a:off x="3266178" y="1740443"/>
            <a:ext cx="1570659" cy="1167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Idenify</a:t>
            </a:r>
            <a:r>
              <a:rPr lang="en-US" dirty="0"/>
              <a:t> first stage landing outcomes</a:t>
            </a:r>
          </a:p>
        </p:txBody>
      </p:sp>
      <p:sp>
        <p:nvSpPr>
          <p:cNvPr id="41" name="Diamond 40">
            <a:extLst>
              <a:ext uri="{FF2B5EF4-FFF2-40B4-BE49-F238E27FC236}">
                <a16:creationId xmlns:a16="http://schemas.microsoft.com/office/drawing/2014/main" id="{A4B8FF68-76CB-4350-44D8-E02205726557}"/>
              </a:ext>
            </a:extLst>
          </p:cNvPr>
          <p:cNvSpPr/>
          <p:nvPr/>
        </p:nvSpPr>
        <p:spPr>
          <a:xfrm>
            <a:off x="5368061" y="1434511"/>
            <a:ext cx="2024254" cy="165735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Create landing outcome training label</a:t>
            </a:r>
          </a:p>
        </p:txBody>
      </p:sp>
      <p:sp>
        <p:nvSpPr>
          <p:cNvPr id="48" name="TextBox 47">
            <a:extLst>
              <a:ext uri="{FF2B5EF4-FFF2-40B4-BE49-F238E27FC236}">
                <a16:creationId xmlns:a16="http://schemas.microsoft.com/office/drawing/2014/main" id="{E4B7EE90-9966-1FC1-6151-FCE0114D838A}"/>
              </a:ext>
            </a:extLst>
          </p:cNvPr>
          <p:cNvSpPr txBox="1"/>
          <p:nvPr/>
        </p:nvSpPr>
        <p:spPr>
          <a:xfrm>
            <a:off x="9519323" y="2220204"/>
            <a:ext cx="578721" cy="369332"/>
          </a:xfrm>
          <a:prstGeom prst="rect">
            <a:avLst/>
          </a:prstGeom>
          <a:noFill/>
        </p:spPr>
        <p:txBody>
          <a:bodyPr wrap="square" rtlCol="0">
            <a:spAutoFit/>
          </a:bodyPr>
          <a:lstStyle/>
          <a:p>
            <a:r>
              <a:rPr lang="en-US" dirty="0"/>
              <a:t>= 0</a:t>
            </a:r>
          </a:p>
        </p:txBody>
      </p:sp>
      <p:sp>
        <p:nvSpPr>
          <p:cNvPr id="49" name="Rectangle: Rounded Corners 48">
            <a:extLst>
              <a:ext uri="{FF2B5EF4-FFF2-40B4-BE49-F238E27FC236}">
                <a16:creationId xmlns:a16="http://schemas.microsoft.com/office/drawing/2014/main" id="{E8D2F83A-5A04-02BA-2A36-B25008C88C1D}"/>
              </a:ext>
            </a:extLst>
          </p:cNvPr>
          <p:cNvSpPr/>
          <p:nvPr/>
        </p:nvSpPr>
        <p:spPr>
          <a:xfrm>
            <a:off x="5507358" y="3423867"/>
            <a:ext cx="1457345" cy="1010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pc="-30" dirty="0">
                <a:solidFill>
                  <a:schemeClr val="bg1"/>
                </a:solidFill>
                <a:latin typeface="Abadi" panose="020B0604020104020204" pitchFamily="34" charset="0"/>
                <a:cs typeface="Carlito"/>
              </a:rPr>
              <a:t>True </a:t>
            </a:r>
            <a:r>
              <a:rPr lang="en-US" sz="1600" dirty="0">
                <a:solidFill>
                  <a:schemeClr val="bg1"/>
                </a:solidFill>
                <a:latin typeface="Abadi" panose="020B0604020104020204" pitchFamily="34" charset="0"/>
                <a:cs typeface="Carlito"/>
              </a:rPr>
              <a:t>ASDS, </a:t>
            </a:r>
            <a:r>
              <a:rPr lang="en-US" sz="1600" spc="-30" dirty="0">
                <a:solidFill>
                  <a:schemeClr val="bg1"/>
                </a:solidFill>
                <a:latin typeface="Abadi" panose="020B0604020104020204" pitchFamily="34" charset="0"/>
                <a:cs typeface="Carlito"/>
              </a:rPr>
              <a:t>True </a:t>
            </a:r>
            <a:r>
              <a:rPr lang="en-US" sz="1600" spc="-10" dirty="0">
                <a:solidFill>
                  <a:schemeClr val="bg1"/>
                </a:solidFill>
                <a:latin typeface="Abadi" panose="020B0604020104020204" pitchFamily="34" charset="0"/>
                <a:cs typeface="Carlito"/>
              </a:rPr>
              <a:t>RTLS,</a:t>
            </a:r>
            <a:r>
              <a:rPr lang="en-US" sz="1600" dirty="0">
                <a:solidFill>
                  <a:schemeClr val="bg1"/>
                </a:solidFill>
                <a:latin typeface="Abadi" panose="020B0604020104020204" pitchFamily="34" charset="0"/>
                <a:cs typeface="Carlito"/>
              </a:rPr>
              <a:t> </a:t>
            </a:r>
            <a:r>
              <a:rPr lang="en-US" sz="1600" spc="-30" dirty="0">
                <a:solidFill>
                  <a:schemeClr val="bg1"/>
                </a:solidFill>
                <a:latin typeface="Abadi" panose="020B0604020104020204" pitchFamily="34" charset="0"/>
                <a:cs typeface="Carlito"/>
              </a:rPr>
              <a:t>True </a:t>
            </a:r>
            <a:r>
              <a:rPr lang="en-US" sz="1600" dirty="0">
                <a:solidFill>
                  <a:schemeClr val="bg1"/>
                </a:solidFill>
                <a:latin typeface="Abadi" panose="020B0604020104020204" pitchFamily="34" charset="0"/>
                <a:cs typeface="Carlito"/>
              </a:rPr>
              <a:t>Ocean</a:t>
            </a:r>
            <a:endParaRPr lang="en-US" sz="1600" dirty="0">
              <a:solidFill>
                <a:schemeClr val="bg1"/>
              </a:solidFill>
            </a:endParaRPr>
          </a:p>
        </p:txBody>
      </p:sp>
      <p:sp>
        <p:nvSpPr>
          <p:cNvPr id="50" name="Arrow: Right 49">
            <a:extLst>
              <a:ext uri="{FF2B5EF4-FFF2-40B4-BE49-F238E27FC236}">
                <a16:creationId xmlns:a16="http://schemas.microsoft.com/office/drawing/2014/main" id="{29FE2EC5-71E6-1C8E-0A63-78247DB1781F}"/>
              </a:ext>
            </a:extLst>
          </p:cNvPr>
          <p:cNvSpPr/>
          <p:nvPr/>
        </p:nvSpPr>
        <p:spPr>
          <a:xfrm rot="5400000">
            <a:off x="6187931" y="3110006"/>
            <a:ext cx="384513"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C2F26B6B-1488-7018-F9B8-D3BB0E60DFE2}"/>
              </a:ext>
            </a:extLst>
          </p:cNvPr>
          <p:cNvSpPr/>
          <p:nvPr/>
        </p:nvSpPr>
        <p:spPr>
          <a:xfrm>
            <a:off x="6953327" y="3910998"/>
            <a:ext cx="963703"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946FE16-04F1-B13A-7482-7F5E8F360210}"/>
              </a:ext>
            </a:extLst>
          </p:cNvPr>
          <p:cNvSpPr txBox="1"/>
          <p:nvPr/>
        </p:nvSpPr>
        <p:spPr>
          <a:xfrm>
            <a:off x="7050465" y="3663270"/>
            <a:ext cx="578721" cy="369332"/>
          </a:xfrm>
          <a:prstGeom prst="rect">
            <a:avLst/>
          </a:prstGeom>
          <a:noFill/>
        </p:spPr>
        <p:txBody>
          <a:bodyPr wrap="square" rtlCol="0">
            <a:spAutoFit/>
          </a:bodyPr>
          <a:lstStyle/>
          <a:p>
            <a:r>
              <a:rPr lang="en-US" dirty="0"/>
              <a:t>= 1</a:t>
            </a:r>
          </a:p>
        </p:txBody>
      </p:sp>
      <p:sp>
        <p:nvSpPr>
          <p:cNvPr id="54" name="Arrow: U-Turn 53">
            <a:extLst>
              <a:ext uri="{FF2B5EF4-FFF2-40B4-BE49-F238E27FC236}">
                <a16:creationId xmlns:a16="http://schemas.microsoft.com/office/drawing/2014/main" id="{5EF4E826-957C-F5CD-9F8B-E2B3A4D32D6E}"/>
              </a:ext>
            </a:extLst>
          </p:cNvPr>
          <p:cNvSpPr/>
          <p:nvPr/>
        </p:nvSpPr>
        <p:spPr>
          <a:xfrm rot="5400000">
            <a:off x="9114617" y="2937699"/>
            <a:ext cx="1404114" cy="578721"/>
          </a:xfrm>
          <a:prstGeom prst="uturnArrow">
            <a:avLst>
              <a:gd name="adj1" fmla="val 25000"/>
              <a:gd name="adj2" fmla="val 25000"/>
              <a:gd name="adj3" fmla="val 2500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cxnSp>
        <p:nvCxnSpPr>
          <p:cNvPr id="56" name="Connector: Elbow 55">
            <a:extLst>
              <a:ext uri="{FF2B5EF4-FFF2-40B4-BE49-F238E27FC236}">
                <a16:creationId xmlns:a16="http://schemas.microsoft.com/office/drawing/2014/main" id="{46E7C38B-8AB2-B457-C82E-558A23865415}"/>
              </a:ext>
            </a:extLst>
          </p:cNvPr>
          <p:cNvCxnSpPr>
            <a:cxnSpLocks/>
            <a:stCxn id="10" idx="2"/>
            <a:endCxn id="11" idx="1"/>
          </p:cNvCxnSpPr>
          <p:nvPr/>
        </p:nvCxnSpPr>
        <p:spPr>
          <a:xfrm rot="5400000">
            <a:off x="6479579" y="3369528"/>
            <a:ext cx="1095310" cy="3414590"/>
          </a:xfrm>
          <a:prstGeom prst="bentConnector4">
            <a:avLst>
              <a:gd name="adj1" fmla="val 22192"/>
              <a:gd name="adj2" fmla="val 106695"/>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Arrow: Right 62">
            <a:extLst>
              <a:ext uri="{FF2B5EF4-FFF2-40B4-BE49-F238E27FC236}">
                <a16:creationId xmlns:a16="http://schemas.microsoft.com/office/drawing/2014/main" id="{0A68D5CC-64C8-5613-8E9F-B77CB7E5E16B}"/>
              </a:ext>
            </a:extLst>
          </p:cNvPr>
          <p:cNvSpPr/>
          <p:nvPr/>
        </p:nvSpPr>
        <p:spPr>
          <a:xfrm>
            <a:off x="4825772" y="2179437"/>
            <a:ext cx="591113"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F1FF2FC7-9460-1C6E-6C7B-FDCBAE3984EC}"/>
              </a:ext>
            </a:extLst>
          </p:cNvPr>
          <p:cNvSpPr/>
          <p:nvPr/>
        </p:nvSpPr>
        <p:spPr>
          <a:xfrm rot="5400000">
            <a:off x="1523553" y="2955481"/>
            <a:ext cx="522146"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06FEC7F0-C7D3-DDF9-2FBE-7A33FCC95CD2}"/>
              </a:ext>
            </a:extLst>
          </p:cNvPr>
          <p:cNvSpPr/>
          <p:nvPr/>
        </p:nvSpPr>
        <p:spPr>
          <a:xfrm rot="2640752">
            <a:off x="2400688" y="2947805"/>
            <a:ext cx="838301"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69" name="Connector: Elbow 68">
            <a:extLst>
              <a:ext uri="{FF2B5EF4-FFF2-40B4-BE49-F238E27FC236}">
                <a16:creationId xmlns:a16="http://schemas.microsoft.com/office/drawing/2014/main" id="{D33A90A4-645E-3EEA-A95F-5C262095DA50}"/>
              </a:ext>
            </a:extLst>
          </p:cNvPr>
          <p:cNvCxnSpPr>
            <a:cxnSpLocks/>
            <a:endCxn id="37" idx="1"/>
          </p:cNvCxnSpPr>
          <p:nvPr/>
        </p:nvCxnSpPr>
        <p:spPr>
          <a:xfrm rot="5400000">
            <a:off x="295964" y="3799078"/>
            <a:ext cx="2230478" cy="264345"/>
          </a:xfrm>
          <a:prstGeom prst="bentConnector4">
            <a:avLst>
              <a:gd name="adj1" fmla="val 14184"/>
              <a:gd name="adj2" fmla="val 18647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81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1" y="1825625"/>
            <a:ext cx="10615744" cy="4351338"/>
          </a:xfrm>
          <a:prstGeom prst="rect">
            <a:avLst/>
          </a:prstGeom>
        </p:spPr>
        <p:txBody>
          <a:bodyPr/>
          <a:lstStyle/>
          <a:p>
            <a:pPr marL="0" indent="0">
              <a:buNone/>
            </a:pPr>
            <a:endParaRPr lang="en-US" dirty="0"/>
          </a:p>
          <a:p>
            <a:endParaRPr lang="en-US" dirty="0"/>
          </a:p>
          <a:p>
            <a:r>
              <a:rPr lang="en-US" sz="1600" dirty="0">
                <a:solidFill>
                  <a:schemeClr val="accent3">
                    <a:lumMod val="25000"/>
                  </a:schemeClr>
                </a:solidFill>
                <a:latin typeface="Abadi" panose="020B0604020104020204" pitchFamily="34" charset="0"/>
              </a:rPr>
              <a:t>GitHub URL of the completed Data Wrangling notebook : </a:t>
            </a:r>
            <a:endParaRPr lang="en-US" sz="1600" dirty="0">
              <a:latin typeface="Abadi" panose="020B0604020104020204" pitchFamily="34" charset="0"/>
            </a:endParaRPr>
          </a:p>
          <a:p>
            <a:pPr marL="0" indent="0">
              <a:buNone/>
            </a:pPr>
            <a:r>
              <a:rPr lang="en-US" sz="1600" dirty="0">
                <a:solidFill>
                  <a:srgbClr val="0B49CB"/>
                </a:solidFill>
                <a:latin typeface="Abadi" panose="020B0604020104020204" pitchFamily="34" charset="0"/>
              </a:rPr>
              <a:t>    </a:t>
            </a:r>
          </a:p>
          <a:p>
            <a:pPr marL="0" indent="0">
              <a:buNone/>
            </a:pPr>
            <a:r>
              <a:rPr lang="en-US" sz="1600" dirty="0">
                <a:solidFill>
                  <a:srgbClr val="0B49CB"/>
                </a:solidFill>
                <a:latin typeface="Abadi" panose="020B0604020104020204" pitchFamily="34" charset="0"/>
              </a:rPr>
              <a:t>https://github.com/efjacobi/IBM-Professional-Certificate-DS-CAPSTONE-efjacobi/blob/master/Data%20Science%20CAPSTONE%20Data%20Wrangle%20%203rd%20Lab.ipynb</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(cont’d)</a:t>
            </a:r>
          </a:p>
        </p:txBody>
      </p:sp>
    </p:spTree>
    <p:extLst>
      <p:ext uri="{BB962C8B-B14F-4D97-AF65-F5344CB8AC3E}">
        <p14:creationId xmlns:p14="http://schemas.microsoft.com/office/powerpoint/2010/main" val="1203035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770011" y="1501160"/>
            <a:ext cx="9937319" cy="4351338"/>
          </a:xfrm>
          <a:prstGeom prst="rect">
            <a:avLst/>
          </a:prstGeom>
        </p:spPr>
        <p:txBody>
          <a:bodyPr lIns="91440" tIns="45720" rIns="91440" bIns="45720" anchor="t"/>
          <a:lstStyle/>
          <a:p>
            <a:pPr marL="0" marR="556260" indent="0">
              <a:lnSpc>
                <a:spcPts val="2210"/>
              </a:lnSpc>
              <a:spcBef>
                <a:spcPts val="335"/>
              </a:spcBef>
              <a:buNone/>
            </a:pPr>
            <a:r>
              <a:rPr lang="en-US" sz="1800" dirty="0">
                <a:solidFill>
                  <a:schemeClr val="accent3">
                    <a:lumMod val="25000"/>
                  </a:schemeClr>
                </a:solidFill>
                <a:latin typeface="Abadi"/>
              </a:rPr>
              <a:t>Here we summarize what charts were plotted and why these charts were used:</a:t>
            </a:r>
            <a:endParaRPr lang="en-US" sz="1700" spc="-20" dirty="0">
              <a:solidFill>
                <a:srgbClr val="0B49CB"/>
              </a:solidFill>
              <a:latin typeface="Abadi" panose="020B0604020104020204" pitchFamily="34" charset="0"/>
              <a:cs typeface="Carlito"/>
            </a:endParaRPr>
          </a:p>
          <a:p>
            <a:pPr marR="556260">
              <a:lnSpc>
                <a:spcPts val="2210"/>
              </a:lnSpc>
              <a:spcBef>
                <a:spcPts val="335"/>
              </a:spcBef>
            </a:pPr>
            <a:r>
              <a:rPr lang="en-US" sz="1700" spc="-20" dirty="0">
                <a:solidFill>
                  <a:srgbClr val="0B49CB"/>
                </a:solidFill>
                <a:latin typeface="Abadi" panose="020B0604020104020204" pitchFamily="34" charset="0"/>
                <a:cs typeface="Carlito"/>
              </a:rPr>
              <a:t>In this Capstone Exploratory </a:t>
            </a:r>
            <a:r>
              <a:rPr lang="en-US" sz="1700" spc="-25" dirty="0">
                <a:solidFill>
                  <a:srgbClr val="0B49CB"/>
                </a:solidFill>
                <a:latin typeface="Abadi" panose="020B0604020104020204" pitchFamily="34" charset="0"/>
                <a:cs typeface="Carlito"/>
              </a:rPr>
              <a:t>Data </a:t>
            </a:r>
            <a:r>
              <a:rPr lang="en-US" sz="1700" spc="-15" dirty="0">
                <a:solidFill>
                  <a:srgbClr val="0B49CB"/>
                </a:solidFill>
                <a:latin typeface="Abadi" panose="020B0604020104020204" pitchFamily="34" charset="0"/>
                <a:cs typeface="Carlito"/>
              </a:rPr>
              <a:t>Analysis we </a:t>
            </a:r>
            <a:r>
              <a:rPr lang="en-US" sz="1700" spc="-20" dirty="0">
                <a:solidFill>
                  <a:srgbClr val="0B49CB"/>
                </a:solidFill>
                <a:latin typeface="Abadi" panose="020B0604020104020204" pitchFamily="34" charset="0"/>
                <a:cs typeface="Carlito"/>
              </a:rPr>
              <a:t>performed visualization </a:t>
            </a:r>
            <a:r>
              <a:rPr lang="en-US" sz="1700" spc="-5" dirty="0">
                <a:solidFill>
                  <a:srgbClr val="0B49CB"/>
                </a:solidFill>
                <a:latin typeface="Abadi" panose="020B0604020104020204" pitchFamily="34" charset="0"/>
                <a:cs typeface="Carlito"/>
              </a:rPr>
              <a:t>on variables </a:t>
            </a:r>
            <a:r>
              <a:rPr lang="en-US" sz="1700" spc="-15" dirty="0">
                <a:solidFill>
                  <a:srgbClr val="0B49CB"/>
                </a:solidFill>
                <a:latin typeface="Abadi" panose="020B0604020104020204" pitchFamily="34" charset="0"/>
                <a:cs typeface="Carlito"/>
              </a:rPr>
              <a:t>Flight </a:t>
            </a:r>
            <a:r>
              <a:rPr lang="en-US" sz="1700" spc="-50" dirty="0">
                <a:solidFill>
                  <a:srgbClr val="0B49CB"/>
                </a:solidFill>
                <a:latin typeface="Abadi" panose="020B0604020104020204" pitchFamily="34" charset="0"/>
                <a:cs typeface="Carlito"/>
              </a:rPr>
              <a:t>Number, the launch Year, </a:t>
            </a:r>
            <a:r>
              <a:rPr lang="en-US" sz="1700" spc="-25" dirty="0">
                <a:solidFill>
                  <a:srgbClr val="0B49CB"/>
                </a:solidFill>
                <a:latin typeface="Abadi" panose="020B0604020104020204" pitchFamily="34" charset="0"/>
                <a:cs typeface="Carlito"/>
              </a:rPr>
              <a:t>Payload </a:t>
            </a:r>
            <a:r>
              <a:rPr lang="en-US" sz="1700" dirty="0">
                <a:solidFill>
                  <a:srgbClr val="0B49CB"/>
                </a:solidFill>
                <a:latin typeface="Abadi" panose="020B0604020104020204" pitchFamily="34" charset="0"/>
                <a:cs typeface="Carlito"/>
              </a:rPr>
              <a:t>Mass, </a:t>
            </a:r>
            <a:r>
              <a:rPr lang="en-US" sz="1700" spc="-5" dirty="0">
                <a:solidFill>
                  <a:srgbClr val="0B49CB"/>
                </a:solidFill>
                <a:latin typeface="Abadi" panose="020B0604020104020204" pitchFamily="34" charset="0"/>
                <a:cs typeface="Carlito"/>
              </a:rPr>
              <a:t>Launch </a:t>
            </a:r>
            <a:r>
              <a:rPr lang="en-US" sz="1700" spc="-15" dirty="0">
                <a:solidFill>
                  <a:srgbClr val="0B49CB"/>
                </a:solidFill>
                <a:latin typeface="Abadi" panose="020B0604020104020204" pitchFamily="34" charset="0"/>
                <a:cs typeface="Carlito"/>
              </a:rPr>
              <a:t>Site, </a:t>
            </a:r>
            <a:r>
              <a:rPr lang="en-US" sz="1700" spc="-5" dirty="0">
                <a:solidFill>
                  <a:srgbClr val="0B49CB"/>
                </a:solidFill>
                <a:latin typeface="Abadi" panose="020B0604020104020204" pitchFamily="34" charset="0"/>
                <a:cs typeface="Carlito"/>
              </a:rPr>
              <a:t>Orbit type, and Class (landing outcome)</a:t>
            </a:r>
            <a:r>
              <a:rPr lang="en-US" sz="1700" spc="-130" dirty="0">
                <a:solidFill>
                  <a:srgbClr val="0B49CB"/>
                </a:solidFill>
                <a:latin typeface="Abadi" panose="020B0604020104020204" pitchFamily="34" charset="0"/>
                <a:cs typeface="Carlito"/>
              </a:rPr>
              <a:t>.</a:t>
            </a:r>
            <a:endParaRPr lang="en-US" sz="1700" dirty="0">
              <a:solidFill>
                <a:srgbClr val="0B49CB"/>
              </a:solidFill>
              <a:latin typeface="Abadi" panose="020B0604020104020204" pitchFamily="34" charset="0"/>
              <a:cs typeface="Carlito"/>
            </a:endParaRPr>
          </a:p>
          <a:p>
            <a:pPr marL="12700">
              <a:lnSpc>
                <a:spcPct val="100000"/>
              </a:lnSpc>
              <a:spcBef>
                <a:spcPts val="1050"/>
              </a:spcBef>
            </a:pPr>
            <a:r>
              <a:rPr lang="en-US" sz="1700" u="heavy" spc="-5" dirty="0">
                <a:solidFill>
                  <a:srgbClr val="0B49CB"/>
                </a:solidFill>
                <a:uFill>
                  <a:solidFill>
                    <a:srgbClr val="404040"/>
                  </a:solidFill>
                </a:uFill>
                <a:latin typeface="Abadi" panose="020B0604020104020204" pitchFamily="34" charset="0"/>
                <a:cs typeface="Carlito"/>
              </a:rPr>
              <a:t>Plots</a:t>
            </a:r>
            <a:r>
              <a:rPr lang="en-US" sz="1700" u="heavy" spc="-55" dirty="0">
                <a:solidFill>
                  <a:srgbClr val="0B49CB"/>
                </a:solidFill>
                <a:uFill>
                  <a:solidFill>
                    <a:srgbClr val="404040"/>
                  </a:solidFill>
                </a:uFill>
                <a:latin typeface="Abadi" panose="020B0604020104020204" pitchFamily="34" charset="0"/>
                <a:cs typeface="Carlito"/>
              </a:rPr>
              <a:t> </a:t>
            </a:r>
            <a:r>
              <a:rPr lang="en-US" sz="1700" u="heavy" spc="-5" dirty="0">
                <a:solidFill>
                  <a:srgbClr val="0B49CB"/>
                </a:solidFill>
                <a:uFill>
                  <a:solidFill>
                    <a:srgbClr val="404040"/>
                  </a:solidFill>
                </a:uFill>
                <a:latin typeface="Abadi" panose="020B0604020104020204" pitchFamily="34" charset="0"/>
                <a:cs typeface="Carlito"/>
              </a:rPr>
              <a:t>Used:</a:t>
            </a:r>
            <a:endParaRPr lang="en-US" sz="1700" dirty="0">
              <a:solidFill>
                <a:srgbClr val="0B49CB"/>
              </a:solidFill>
              <a:latin typeface="Abadi" panose="020B0604020104020204" pitchFamily="34" charset="0"/>
              <a:cs typeface="Carlito"/>
            </a:endParaRPr>
          </a:p>
          <a:p>
            <a:pPr marL="469900" marR="405765" lvl="1">
              <a:lnSpc>
                <a:spcPts val="2210"/>
              </a:lnSpc>
              <a:spcBef>
                <a:spcPts val="1430"/>
              </a:spcBef>
            </a:pPr>
            <a:r>
              <a:rPr lang="en-US" sz="1700" spc="-15" dirty="0">
                <a:solidFill>
                  <a:srgbClr val="0B49CB"/>
                </a:solidFill>
                <a:latin typeface="Abadi" panose="020B0604020104020204" pitchFamily="34" charset="0"/>
                <a:cs typeface="Carlito"/>
              </a:rPr>
              <a:t>Flight </a:t>
            </a:r>
            <a:r>
              <a:rPr lang="en-US" sz="1700" dirty="0">
                <a:solidFill>
                  <a:srgbClr val="0B49CB"/>
                </a:solidFill>
                <a:latin typeface="Abadi" panose="020B0604020104020204" pitchFamily="34" charset="0"/>
                <a:cs typeface="Carlito"/>
              </a:rPr>
              <a:t>Number </a:t>
            </a:r>
            <a:r>
              <a:rPr lang="en-US" sz="1700" spc="-20" dirty="0">
                <a:solidFill>
                  <a:srgbClr val="0B49CB"/>
                </a:solidFill>
                <a:latin typeface="Abadi" panose="020B0604020104020204" pitchFamily="34" charset="0"/>
                <a:cs typeface="Carlito"/>
              </a:rPr>
              <a:t>vs. </a:t>
            </a:r>
            <a:r>
              <a:rPr lang="en-US" sz="1700" spc="-25" dirty="0">
                <a:solidFill>
                  <a:srgbClr val="0B49CB"/>
                </a:solidFill>
                <a:latin typeface="Abadi" panose="020B0604020104020204" pitchFamily="34" charset="0"/>
                <a:cs typeface="Carlito"/>
              </a:rPr>
              <a:t>Payload </a:t>
            </a:r>
            <a:r>
              <a:rPr lang="en-US" sz="1700" dirty="0">
                <a:solidFill>
                  <a:srgbClr val="0B49CB"/>
                </a:solidFill>
                <a:latin typeface="Abadi" panose="020B0604020104020204" pitchFamily="34" charset="0"/>
                <a:cs typeface="Carlito"/>
              </a:rPr>
              <a:t>Mass, </a:t>
            </a:r>
            <a:r>
              <a:rPr lang="en-US" sz="1700" spc="-10" dirty="0">
                <a:solidFill>
                  <a:srgbClr val="0B49CB"/>
                </a:solidFill>
                <a:latin typeface="Abadi" panose="020B0604020104020204" pitchFamily="34" charset="0"/>
                <a:cs typeface="Carlito"/>
              </a:rPr>
              <a:t>Flight </a:t>
            </a:r>
            <a:r>
              <a:rPr lang="en-US" sz="1700" dirty="0">
                <a:solidFill>
                  <a:srgbClr val="0B49CB"/>
                </a:solidFill>
                <a:latin typeface="Abadi" panose="020B0604020104020204" pitchFamily="34" charset="0"/>
                <a:cs typeface="Carlito"/>
              </a:rPr>
              <a:t>Number </a:t>
            </a:r>
            <a:r>
              <a:rPr lang="en-US" sz="1700" spc="-20" dirty="0">
                <a:solidFill>
                  <a:srgbClr val="0B49CB"/>
                </a:solidFill>
                <a:latin typeface="Abadi" panose="020B0604020104020204" pitchFamily="34" charset="0"/>
                <a:cs typeface="Carlito"/>
              </a:rPr>
              <a:t>vs. </a:t>
            </a:r>
            <a:r>
              <a:rPr lang="en-US" sz="1700" spc="-5" dirty="0">
                <a:solidFill>
                  <a:srgbClr val="0B49CB"/>
                </a:solidFill>
                <a:latin typeface="Abadi" panose="020B0604020104020204" pitchFamily="34" charset="0"/>
                <a:cs typeface="Carlito"/>
              </a:rPr>
              <a:t>Launch </a:t>
            </a:r>
            <a:r>
              <a:rPr lang="en-US" sz="1700" spc="-15" dirty="0">
                <a:solidFill>
                  <a:srgbClr val="0B49CB"/>
                </a:solidFill>
                <a:latin typeface="Abadi" panose="020B0604020104020204" pitchFamily="34" charset="0"/>
                <a:cs typeface="Carlito"/>
              </a:rPr>
              <a:t>Site, </a:t>
            </a:r>
            <a:r>
              <a:rPr lang="en-US" sz="1700" spc="-25" dirty="0">
                <a:solidFill>
                  <a:srgbClr val="0B49CB"/>
                </a:solidFill>
                <a:latin typeface="Abadi" panose="020B0604020104020204" pitchFamily="34" charset="0"/>
                <a:cs typeface="Carlito"/>
              </a:rPr>
              <a:t>Payload </a:t>
            </a:r>
            <a:r>
              <a:rPr lang="en-US" sz="1700" dirty="0">
                <a:solidFill>
                  <a:srgbClr val="0B49CB"/>
                </a:solidFill>
                <a:latin typeface="Abadi" panose="020B0604020104020204" pitchFamily="34" charset="0"/>
                <a:cs typeface="Carlito"/>
              </a:rPr>
              <a:t>Mass </a:t>
            </a:r>
            <a:r>
              <a:rPr lang="en-US" sz="1700" spc="-20" dirty="0">
                <a:solidFill>
                  <a:srgbClr val="0B49CB"/>
                </a:solidFill>
                <a:latin typeface="Abadi" panose="020B0604020104020204" pitchFamily="34" charset="0"/>
                <a:cs typeface="Carlito"/>
              </a:rPr>
              <a:t>vs. </a:t>
            </a:r>
            <a:r>
              <a:rPr lang="en-US" sz="1700" spc="-5" dirty="0">
                <a:solidFill>
                  <a:srgbClr val="0B49CB"/>
                </a:solidFill>
                <a:latin typeface="Abadi" panose="020B0604020104020204" pitchFamily="34" charset="0"/>
                <a:cs typeface="Carlito"/>
              </a:rPr>
              <a:t>Launch </a:t>
            </a:r>
            <a:r>
              <a:rPr lang="en-US" sz="1700" spc="-15" dirty="0">
                <a:solidFill>
                  <a:srgbClr val="0B49CB"/>
                </a:solidFill>
                <a:latin typeface="Abadi" panose="020B0604020104020204" pitchFamily="34" charset="0"/>
                <a:cs typeface="Carlito"/>
              </a:rPr>
              <a:t>Site,    </a:t>
            </a:r>
            <a:r>
              <a:rPr lang="en-US" sz="1700" spc="-5" dirty="0">
                <a:solidFill>
                  <a:srgbClr val="0B49CB"/>
                </a:solidFill>
                <a:latin typeface="Abadi" panose="020B0604020104020204" pitchFamily="34" charset="0"/>
                <a:cs typeface="Carlito"/>
              </a:rPr>
              <a:t>Orbit </a:t>
            </a:r>
            <a:r>
              <a:rPr lang="en-US" sz="1700" spc="-20" dirty="0">
                <a:solidFill>
                  <a:srgbClr val="0B49CB"/>
                </a:solidFill>
                <a:latin typeface="Abadi" panose="020B0604020104020204" pitchFamily="34" charset="0"/>
                <a:cs typeface="Carlito"/>
              </a:rPr>
              <a:t>vs. </a:t>
            </a:r>
            <a:r>
              <a:rPr lang="en-US" sz="1700" dirty="0">
                <a:solidFill>
                  <a:srgbClr val="0B49CB"/>
                </a:solidFill>
                <a:latin typeface="Abadi" panose="020B0604020104020204" pitchFamily="34" charset="0"/>
                <a:cs typeface="Carlito"/>
              </a:rPr>
              <a:t>Success </a:t>
            </a:r>
            <a:r>
              <a:rPr lang="en-US" sz="1700" spc="-20" dirty="0">
                <a:solidFill>
                  <a:srgbClr val="0B49CB"/>
                </a:solidFill>
                <a:latin typeface="Abadi" panose="020B0604020104020204" pitchFamily="34" charset="0"/>
                <a:cs typeface="Carlito"/>
              </a:rPr>
              <a:t>Rate, </a:t>
            </a:r>
            <a:r>
              <a:rPr lang="en-US" sz="1700" spc="-10" dirty="0">
                <a:solidFill>
                  <a:srgbClr val="0B49CB"/>
                </a:solidFill>
                <a:latin typeface="Abadi" panose="020B0604020104020204" pitchFamily="34" charset="0"/>
                <a:cs typeface="Carlito"/>
              </a:rPr>
              <a:t>Flight </a:t>
            </a:r>
            <a:r>
              <a:rPr lang="en-US" sz="1700" dirty="0">
                <a:solidFill>
                  <a:srgbClr val="0B49CB"/>
                </a:solidFill>
                <a:latin typeface="Abadi" panose="020B0604020104020204" pitchFamily="34" charset="0"/>
                <a:cs typeface="Carlito"/>
              </a:rPr>
              <a:t>Number </a:t>
            </a:r>
            <a:r>
              <a:rPr lang="en-US" sz="1700" spc="-20" dirty="0">
                <a:solidFill>
                  <a:srgbClr val="0B49CB"/>
                </a:solidFill>
                <a:latin typeface="Abadi" panose="020B0604020104020204" pitchFamily="34" charset="0"/>
                <a:cs typeface="Carlito"/>
              </a:rPr>
              <a:t>vs. </a:t>
            </a:r>
            <a:r>
              <a:rPr lang="en-US" sz="1700" spc="-5" dirty="0">
                <a:solidFill>
                  <a:srgbClr val="0B49CB"/>
                </a:solidFill>
                <a:latin typeface="Abadi" panose="020B0604020104020204" pitchFamily="34" charset="0"/>
                <a:cs typeface="Carlito"/>
              </a:rPr>
              <a:t>Orbit, </a:t>
            </a:r>
            <a:r>
              <a:rPr lang="en-US" sz="1700" spc="-25" dirty="0">
                <a:solidFill>
                  <a:srgbClr val="0B49CB"/>
                </a:solidFill>
                <a:latin typeface="Abadi" panose="020B0604020104020204" pitchFamily="34" charset="0"/>
                <a:cs typeface="Carlito"/>
              </a:rPr>
              <a:t>Payload </a:t>
            </a:r>
            <a:r>
              <a:rPr lang="en-US" sz="1700" spc="-15" dirty="0">
                <a:solidFill>
                  <a:srgbClr val="0B49CB"/>
                </a:solidFill>
                <a:latin typeface="Abadi" panose="020B0604020104020204" pitchFamily="34" charset="0"/>
                <a:cs typeface="Carlito"/>
              </a:rPr>
              <a:t>vs </a:t>
            </a:r>
            <a:r>
              <a:rPr lang="en-US" sz="1700" spc="-5" dirty="0">
                <a:solidFill>
                  <a:srgbClr val="0B49CB"/>
                </a:solidFill>
                <a:latin typeface="Abadi" panose="020B0604020104020204" pitchFamily="34" charset="0"/>
                <a:cs typeface="Carlito"/>
              </a:rPr>
              <a:t>Orbit, </a:t>
            </a:r>
            <a:r>
              <a:rPr lang="en-US" sz="1700" dirty="0">
                <a:solidFill>
                  <a:srgbClr val="0B49CB"/>
                </a:solidFill>
                <a:latin typeface="Abadi" panose="020B0604020104020204" pitchFamily="34" charset="0"/>
                <a:cs typeface="Carlito"/>
              </a:rPr>
              <a:t>and Success Rate </a:t>
            </a:r>
            <a:r>
              <a:rPr lang="en-US" sz="1700" spc="-60" dirty="0">
                <a:solidFill>
                  <a:srgbClr val="0B49CB"/>
                </a:solidFill>
                <a:latin typeface="Abadi" panose="020B0604020104020204" pitchFamily="34" charset="0"/>
                <a:cs typeface="Carlito"/>
              </a:rPr>
              <a:t>Yearly</a:t>
            </a:r>
            <a:r>
              <a:rPr lang="en-US" sz="1700" spc="70" dirty="0">
                <a:solidFill>
                  <a:srgbClr val="0B49CB"/>
                </a:solidFill>
                <a:latin typeface="Abadi" panose="020B0604020104020204" pitchFamily="34" charset="0"/>
                <a:cs typeface="Carlito"/>
              </a:rPr>
              <a:t> </a:t>
            </a:r>
            <a:r>
              <a:rPr lang="en-US" sz="1700" spc="-60" dirty="0">
                <a:solidFill>
                  <a:srgbClr val="0B49CB"/>
                </a:solidFill>
                <a:latin typeface="Abadi" panose="020B0604020104020204" pitchFamily="34" charset="0"/>
                <a:cs typeface="Carlito"/>
              </a:rPr>
              <a:t>Trend. </a:t>
            </a:r>
            <a:r>
              <a:rPr lang="en-US" sz="1700" spc="-25" dirty="0">
                <a:solidFill>
                  <a:srgbClr val="0B49CB"/>
                </a:solidFill>
                <a:latin typeface="Abadi" panose="020B0604020104020204" pitchFamily="34" charset="0"/>
                <a:cs typeface="Carlito"/>
              </a:rPr>
              <a:t>Scatter </a:t>
            </a:r>
            <a:r>
              <a:rPr lang="en-US" sz="1700" spc="-5" dirty="0">
                <a:solidFill>
                  <a:srgbClr val="0B49CB"/>
                </a:solidFill>
                <a:latin typeface="Abadi" panose="020B0604020104020204" pitchFamily="34" charset="0"/>
                <a:cs typeface="Carlito"/>
              </a:rPr>
              <a:t>plots, line </a:t>
            </a:r>
            <a:r>
              <a:rPr lang="en-US" sz="1700" dirty="0">
                <a:solidFill>
                  <a:srgbClr val="0B49CB"/>
                </a:solidFill>
                <a:latin typeface="Abadi" panose="020B0604020104020204" pitchFamily="34" charset="0"/>
                <a:cs typeface="Carlito"/>
              </a:rPr>
              <a:t>charts, and </a:t>
            </a:r>
            <a:r>
              <a:rPr lang="en-US" sz="1700" spc="-5" dirty="0">
                <a:solidFill>
                  <a:srgbClr val="0B49CB"/>
                </a:solidFill>
                <a:latin typeface="Abadi" panose="020B0604020104020204" pitchFamily="34" charset="0"/>
                <a:cs typeface="Carlito"/>
              </a:rPr>
              <a:t>bar plots </a:t>
            </a:r>
            <a:r>
              <a:rPr lang="en-US" sz="1700" spc="-20" dirty="0">
                <a:solidFill>
                  <a:srgbClr val="0B49CB"/>
                </a:solidFill>
                <a:latin typeface="Abadi" panose="020B0604020104020204" pitchFamily="34" charset="0"/>
                <a:cs typeface="Carlito"/>
              </a:rPr>
              <a:t>were </a:t>
            </a:r>
            <a:r>
              <a:rPr lang="en-US" sz="1700" spc="-5" dirty="0">
                <a:solidFill>
                  <a:srgbClr val="0B49CB"/>
                </a:solidFill>
                <a:latin typeface="Abadi" panose="020B0604020104020204" pitchFamily="34" charset="0"/>
                <a:cs typeface="Carlito"/>
              </a:rPr>
              <a:t>used </a:t>
            </a:r>
            <a:r>
              <a:rPr lang="en-US" sz="1700" spc="-20" dirty="0">
                <a:solidFill>
                  <a:srgbClr val="0B49CB"/>
                </a:solidFill>
                <a:latin typeface="Abadi" panose="020B0604020104020204" pitchFamily="34" charset="0"/>
                <a:cs typeface="Carlito"/>
              </a:rPr>
              <a:t>to compare </a:t>
            </a:r>
            <a:r>
              <a:rPr lang="en-US" sz="1700" spc="-5" dirty="0">
                <a:solidFill>
                  <a:srgbClr val="0B49CB"/>
                </a:solidFill>
                <a:latin typeface="Abadi" panose="020B0604020104020204" pitchFamily="34" charset="0"/>
                <a:cs typeface="Carlito"/>
              </a:rPr>
              <a:t>relationships between these variables</a:t>
            </a:r>
            <a:r>
              <a:rPr lang="en-US" sz="1700" spc="-20" dirty="0">
                <a:solidFill>
                  <a:srgbClr val="0B49CB"/>
                </a:solidFill>
                <a:latin typeface="Abadi" panose="020B0604020104020204" pitchFamily="34" charset="0"/>
                <a:cs typeface="Carlito"/>
              </a:rPr>
              <a:t> to</a:t>
            </a:r>
            <a:r>
              <a:rPr lang="en-US" sz="170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decide if </a:t>
            </a:r>
            <a:r>
              <a:rPr lang="en-US" sz="1700" dirty="0">
                <a:solidFill>
                  <a:srgbClr val="0B49CB"/>
                </a:solidFill>
                <a:latin typeface="Abadi" panose="020B0604020104020204" pitchFamily="34" charset="0"/>
                <a:cs typeface="Carlito"/>
              </a:rPr>
              <a:t>a </a:t>
            </a:r>
            <a:r>
              <a:rPr lang="en-US" sz="1700" spc="-10" dirty="0">
                <a:solidFill>
                  <a:srgbClr val="0B49CB"/>
                </a:solidFill>
                <a:latin typeface="Abadi" panose="020B0604020104020204" pitchFamily="34" charset="0"/>
                <a:cs typeface="Carlito"/>
              </a:rPr>
              <a:t>relationship </a:t>
            </a:r>
            <a:r>
              <a:rPr lang="en-US" sz="1700" spc="-25" dirty="0">
                <a:solidFill>
                  <a:srgbClr val="0B49CB"/>
                </a:solidFill>
                <a:latin typeface="Abadi" panose="020B0604020104020204" pitchFamily="34" charset="0"/>
                <a:cs typeface="Carlito"/>
              </a:rPr>
              <a:t>exists for</a:t>
            </a:r>
            <a:r>
              <a:rPr lang="en-US" sz="170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use in </a:t>
            </a:r>
            <a:r>
              <a:rPr lang="en-US" sz="1700" spc="-10" dirty="0">
                <a:solidFill>
                  <a:srgbClr val="0B49CB"/>
                </a:solidFill>
                <a:latin typeface="Abadi" panose="020B0604020104020204" pitchFamily="34" charset="0"/>
                <a:cs typeface="Carlito"/>
              </a:rPr>
              <a:t>training </a:t>
            </a:r>
            <a:r>
              <a:rPr lang="en-US" sz="1700" dirty="0">
                <a:solidFill>
                  <a:srgbClr val="0B49CB"/>
                </a:solidFill>
                <a:latin typeface="Abadi" panose="020B0604020104020204" pitchFamily="34" charset="0"/>
                <a:cs typeface="Carlito"/>
              </a:rPr>
              <a:t>the machine </a:t>
            </a:r>
            <a:r>
              <a:rPr lang="en-US" sz="1700" spc="-5" dirty="0">
                <a:solidFill>
                  <a:srgbClr val="0B49CB"/>
                </a:solidFill>
                <a:latin typeface="Abadi" panose="020B0604020104020204" pitchFamily="34" charset="0"/>
                <a:cs typeface="Carlito"/>
              </a:rPr>
              <a:t>learning</a:t>
            </a:r>
            <a:r>
              <a:rPr lang="en-US" sz="1700" spc="-4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model.</a:t>
            </a:r>
            <a:endParaRPr lang="en-US" sz="1700" dirty="0">
              <a:solidFill>
                <a:srgbClr val="0B49CB"/>
              </a:solidFill>
              <a:latin typeface="Abadi" panose="020B0604020104020204" pitchFamily="34" charset="0"/>
              <a:cs typeface="Carlito"/>
            </a:endParaRPr>
          </a:p>
          <a:p>
            <a:pPr marL="457200" marR="5080" lvl="1" indent="0">
              <a:lnSpc>
                <a:spcPct val="100000"/>
              </a:lnSpc>
              <a:spcBef>
                <a:spcPts val="1105"/>
              </a:spcBef>
              <a:buNone/>
            </a:pPr>
            <a:r>
              <a:rPr lang="en-US" sz="1700" i="1" spc="-60" dirty="0">
                <a:solidFill>
                  <a:srgbClr val="0B49CB"/>
                </a:solidFill>
                <a:latin typeface="Abadi" panose="020B0604020104020204" pitchFamily="34" charset="0"/>
                <a:cs typeface="Carlito"/>
              </a:rPr>
              <a:t>These EDA plots are shown in the Results Section  ( beginning at Page 33 of this report)</a:t>
            </a:r>
            <a:endParaRPr lang="en-US" sz="1700" dirty="0">
              <a:solidFill>
                <a:srgbClr val="0B49CB"/>
              </a:solidFill>
              <a:latin typeface="Abadi" panose="020B0604020104020204" pitchFamily="34" charset="0"/>
              <a:cs typeface="Carlito"/>
            </a:endParaRPr>
          </a:p>
          <a:p>
            <a:pPr>
              <a:lnSpc>
                <a:spcPct val="100000"/>
              </a:lnSpc>
              <a:spcBef>
                <a:spcPts val="1400"/>
              </a:spcBef>
            </a:pPr>
            <a:endParaRPr lang="en-US" sz="22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68227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770011" y="1852482"/>
            <a:ext cx="9937319" cy="4351338"/>
          </a:xfrm>
          <a:prstGeom prst="rect">
            <a:avLst/>
          </a:prstGeom>
        </p:spPr>
        <p:txBody>
          <a:bodyPr lIns="91440" tIns="45720" rIns="91440" bIns="45720" anchor="t"/>
          <a:lstStyle/>
          <a:p>
            <a:pPr marL="0" marR="556260" indent="0">
              <a:lnSpc>
                <a:spcPts val="2210"/>
              </a:lnSpc>
              <a:spcBef>
                <a:spcPts val="335"/>
              </a:spcBef>
              <a:buNone/>
            </a:pPr>
            <a:endParaRPr lang="en-US" sz="1700" i="1" dirty="0">
              <a:solidFill>
                <a:srgbClr val="0B49CB"/>
              </a:solidFill>
              <a:latin typeface="Abadi" panose="020B0604020104020204" pitchFamily="34" charset="0"/>
              <a:cs typeface="Carlito"/>
            </a:endParaRPr>
          </a:p>
          <a:p>
            <a:pPr marL="0" marR="5080" indent="0">
              <a:lnSpc>
                <a:spcPct val="100000"/>
              </a:lnSpc>
              <a:spcBef>
                <a:spcPts val="1105"/>
              </a:spcBef>
              <a:buNone/>
            </a:pPr>
            <a:endParaRPr lang="en-US" sz="1700" u="heavy" dirty="0">
              <a:solidFill>
                <a:srgbClr val="0B49CB"/>
              </a:solidFill>
              <a:uFill>
                <a:solidFill>
                  <a:srgbClr val="404040"/>
                </a:solidFill>
              </a:uFill>
              <a:latin typeface="Abadi" panose="020B0604020104020204" pitchFamily="34" charset="0"/>
              <a:cs typeface="Carlito"/>
            </a:endParaRPr>
          </a:p>
          <a:p>
            <a:pPr marL="0" marR="5080" indent="0">
              <a:lnSpc>
                <a:spcPct val="100000"/>
              </a:lnSpc>
              <a:spcBef>
                <a:spcPts val="1105"/>
              </a:spcBef>
              <a:buNone/>
            </a:pPr>
            <a:r>
              <a:rPr lang="en-US" sz="1700" u="heavy" dirty="0">
                <a:solidFill>
                  <a:srgbClr val="0B49CB"/>
                </a:solidFill>
                <a:uFill>
                  <a:solidFill>
                    <a:srgbClr val="404040"/>
                  </a:solidFill>
                </a:uFill>
                <a:latin typeface="Abadi" panose="020B0604020104020204" pitchFamily="34" charset="0"/>
                <a:cs typeface="Carlito"/>
              </a:rPr>
              <a:t>EDA with Visualization GitHub </a:t>
            </a:r>
            <a:r>
              <a:rPr lang="en-US" sz="1700" u="heavy" spc="-5" dirty="0">
                <a:solidFill>
                  <a:srgbClr val="0B49CB"/>
                </a:solidFill>
                <a:uFill>
                  <a:solidFill>
                    <a:srgbClr val="404040"/>
                  </a:solidFill>
                </a:uFill>
                <a:latin typeface="Abadi" panose="020B0604020104020204" pitchFamily="34" charset="0"/>
                <a:cs typeface="Carlito"/>
              </a:rPr>
              <a:t>url:</a:t>
            </a:r>
          </a:p>
          <a:p>
            <a:pPr marL="0" marR="5080" indent="0">
              <a:lnSpc>
                <a:spcPct val="100000"/>
              </a:lnSpc>
              <a:spcBef>
                <a:spcPts val="1105"/>
              </a:spcBef>
              <a:buNone/>
            </a:pPr>
            <a:r>
              <a:rPr lang="en-US" sz="1700" dirty="0">
                <a:solidFill>
                  <a:srgbClr val="0B49CB"/>
                </a:solidFill>
                <a:latin typeface="Abadi" panose="020B0604020104020204" pitchFamily="34" charset="0"/>
                <a:cs typeface="Carlito"/>
              </a:rPr>
              <a:t>https://github.com/efjacobi/IBM-Professional-Certificate-DS-CAPSTONE-efjacobi/blob/master/Data%20Science%20CAPSTONE%20Features%20Engr%205th%20Lab.ipynb</a:t>
            </a:r>
          </a:p>
          <a:p>
            <a:pPr>
              <a:lnSpc>
                <a:spcPct val="100000"/>
              </a:lnSpc>
              <a:spcBef>
                <a:spcPts val="1400"/>
              </a:spcBef>
            </a:pPr>
            <a:endParaRPr lang="en-US" sz="22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8402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marL="241300" lvl="1" indent="0">
              <a:lnSpc>
                <a:spcPct val="100000"/>
              </a:lnSpc>
              <a:spcBef>
                <a:spcPts val="1280"/>
              </a:spcBef>
              <a:buNone/>
            </a:pPr>
            <a:r>
              <a:rPr lang="en-US" sz="1800" dirty="0">
                <a:solidFill>
                  <a:schemeClr val="accent3">
                    <a:lumMod val="25000"/>
                  </a:schemeClr>
                </a:solidFill>
                <a:latin typeface="Abadi"/>
              </a:rPr>
              <a:t>Using bullet point format, we summarize the SQL queries we performed:</a:t>
            </a:r>
            <a:endParaRPr lang="en-US" sz="1700" spc="-5" dirty="0">
              <a:solidFill>
                <a:srgbClr val="0B49CB"/>
              </a:solidFill>
              <a:latin typeface="Abadi" panose="020B0604020104020204" pitchFamily="34" charset="0"/>
              <a:cs typeface="Carlito"/>
            </a:endParaRPr>
          </a:p>
          <a:p>
            <a:pPr marL="469900" lvl="1">
              <a:lnSpc>
                <a:spcPct val="100000"/>
              </a:lnSpc>
              <a:spcBef>
                <a:spcPts val="1280"/>
              </a:spcBef>
            </a:pPr>
            <a:r>
              <a:rPr lang="en-US" sz="1700" spc="-5" dirty="0">
                <a:solidFill>
                  <a:srgbClr val="0B49CB"/>
                </a:solidFill>
                <a:latin typeface="Abadi" panose="020B0604020104020204" pitchFamily="34" charset="0"/>
                <a:cs typeface="Carlito"/>
              </a:rPr>
              <a:t>Loaded the Falcon 9 launch </a:t>
            </a:r>
            <a:r>
              <a:rPr lang="en-US" sz="1700" spc="-25" dirty="0">
                <a:solidFill>
                  <a:srgbClr val="0B49CB"/>
                </a:solidFill>
                <a:latin typeface="Abadi" panose="020B0604020104020204" pitchFamily="34" charset="0"/>
                <a:cs typeface="Carlito"/>
              </a:rPr>
              <a:t>data </a:t>
            </a:r>
            <a:r>
              <a:rPr lang="en-US" sz="1700" spc="-10" dirty="0">
                <a:solidFill>
                  <a:srgbClr val="0B49CB"/>
                </a:solidFill>
                <a:latin typeface="Abadi" panose="020B0604020104020204" pitchFamily="34" charset="0"/>
                <a:cs typeface="Carlito"/>
              </a:rPr>
              <a:t>set </a:t>
            </a:r>
            <a:r>
              <a:rPr lang="en-US" sz="1700" spc="-25" dirty="0">
                <a:solidFill>
                  <a:srgbClr val="0B49CB"/>
                </a:solidFill>
                <a:latin typeface="Abadi" panose="020B0604020104020204" pitchFamily="34" charset="0"/>
                <a:cs typeface="Carlito"/>
              </a:rPr>
              <a:t>into </a:t>
            </a:r>
            <a:r>
              <a:rPr lang="en-US" sz="1700" dirty="0">
                <a:solidFill>
                  <a:srgbClr val="0B49CB"/>
                </a:solidFill>
                <a:latin typeface="Abadi" panose="020B0604020104020204" pitchFamily="34" charset="0"/>
                <a:cs typeface="Carlito"/>
              </a:rPr>
              <a:t>IBM DB2</a:t>
            </a:r>
            <a:r>
              <a:rPr lang="en-US" sz="1700" spc="-12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Database using </a:t>
            </a:r>
            <a:r>
              <a:rPr lang="en-US" sz="1700" spc="-5" dirty="0" err="1">
                <a:solidFill>
                  <a:srgbClr val="0B49CB"/>
                </a:solidFill>
                <a:latin typeface="Abadi" panose="020B0604020104020204" pitchFamily="34" charset="0"/>
                <a:cs typeface="Carlito"/>
              </a:rPr>
              <a:t>sqlalchemy</a:t>
            </a:r>
            <a:r>
              <a:rPr lang="en-US" sz="1700" spc="-5" dirty="0">
                <a:solidFill>
                  <a:srgbClr val="0B49CB"/>
                </a:solidFill>
                <a:latin typeface="Abadi" panose="020B0604020104020204" pitchFamily="34" charset="0"/>
                <a:cs typeface="Carlito"/>
              </a:rPr>
              <a:t>.</a:t>
            </a:r>
            <a:endParaRPr lang="en-US" sz="1700" dirty="0">
              <a:solidFill>
                <a:srgbClr val="0B49CB"/>
              </a:solidFill>
              <a:latin typeface="Abadi" panose="020B0604020104020204" pitchFamily="34" charset="0"/>
              <a:cs typeface="Carlito"/>
            </a:endParaRPr>
          </a:p>
          <a:p>
            <a:pPr marL="469900" lvl="1">
              <a:lnSpc>
                <a:spcPct val="100000"/>
              </a:lnSpc>
              <a:spcBef>
                <a:spcPts val="1175"/>
              </a:spcBef>
            </a:pPr>
            <a:r>
              <a:rPr lang="en-US" sz="1700" spc="-5" dirty="0">
                <a:solidFill>
                  <a:srgbClr val="0B49CB"/>
                </a:solidFill>
                <a:latin typeface="Abadi" panose="020B0604020104020204" pitchFamily="34" charset="0"/>
                <a:cs typeface="Carlito"/>
              </a:rPr>
              <a:t>Queried in DB2 using SQL </a:t>
            </a:r>
            <a:r>
              <a:rPr lang="en-US" sz="1700" dirty="0">
                <a:solidFill>
                  <a:srgbClr val="0B49CB"/>
                </a:solidFill>
                <a:latin typeface="Abadi" panose="020B0604020104020204" pitchFamily="34" charset="0"/>
                <a:cs typeface="Carlito"/>
              </a:rPr>
              <a:t>Python</a:t>
            </a:r>
            <a:r>
              <a:rPr lang="en-US" sz="1700" spc="-100" dirty="0">
                <a:solidFill>
                  <a:srgbClr val="0B49CB"/>
                </a:solidFill>
                <a:latin typeface="Abadi" panose="020B0604020104020204" pitchFamily="34" charset="0"/>
                <a:cs typeface="Carlito"/>
              </a:rPr>
              <a:t> </a:t>
            </a:r>
            <a:r>
              <a:rPr lang="en-US" sz="1700" spc="-25" dirty="0">
                <a:solidFill>
                  <a:srgbClr val="0B49CB"/>
                </a:solidFill>
                <a:latin typeface="Abadi" panose="020B0604020104020204" pitchFamily="34" charset="0"/>
                <a:cs typeface="Carlito"/>
              </a:rPr>
              <a:t>integration.</a:t>
            </a:r>
            <a:endParaRPr lang="en-US" sz="1700" dirty="0">
              <a:solidFill>
                <a:srgbClr val="0B49CB"/>
              </a:solidFill>
              <a:latin typeface="Abadi" panose="020B0604020104020204" pitchFamily="34" charset="0"/>
              <a:cs typeface="Carlito"/>
            </a:endParaRPr>
          </a:p>
          <a:p>
            <a:pPr marL="469900" lvl="1">
              <a:lnSpc>
                <a:spcPct val="100000"/>
              </a:lnSpc>
              <a:spcBef>
                <a:spcPts val="1560"/>
              </a:spcBef>
            </a:pPr>
            <a:r>
              <a:rPr lang="en-US" sz="1700" spc="-5" dirty="0">
                <a:solidFill>
                  <a:srgbClr val="0B49CB"/>
                </a:solidFill>
                <a:latin typeface="Abadi" panose="020B0604020104020204" pitchFamily="34" charset="0"/>
                <a:cs typeface="Carlito"/>
              </a:rPr>
              <a:t>Queries </a:t>
            </a:r>
            <a:r>
              <a:rPr lang="en-US" sz="1700" spc="-20" dirty="0">
                <a:solidFill>
                  <a:srgbClr val="0B49CB"/>
                </a:solidFill>
                <a:latin typeface="Abadi" panose="020B0604020104020204" pitchFamily="34" charset="0"/>
                <a:cs typeface="Carlito"/>
              </a:rPr>
              <a:t>were </a:t>
            </a:r>
            <a:r>
              <a:rPr lang="en-US" sz="1700" dirty="0">
                <a:solidFill>
                  <a:srgbClr val="0B49CB"/>
                </a:solidFill>
                <a:latin typeface="Abadi" panose="020B0604020104020204" pitchFamily="34" charset="0"/>
                <a:cs typeface="Carlito"/>
              </a:rPr>
              <a:t>made </a:t>
            </a:r>
            <a:r>
              <a:rPr lang="en-US" sz="1700" spc="-20" dirty="0">
                <a:solidFill>
                  <a:srgbClr val="0B49CB"/>
                </a:solidFill>
                <a:latin typeface="Abadi" panose="020B0604020104020204" pitchFamily="34" charset="0"/>
                <a:cs typeface="Carlito"/>
              </a:rPr>
              <a:t>to </a:t>
            </a:r>
            <a:r>
              <a:rPr lang="en-US" sz="1700" spc="-10" dirty="0">
                <a:solidFill>
                  <a:srgbClr val="0B49CB"/>
                </a:solidFill>
                <a:latin typeface="Abadi" panose="020B0604020104020204" pitchFamily="34" charset="0"/>
                <a:cs typeface="Carlito"/>
              </a:rPr>
              <a:t>get </a:t>
            </a:r>
            <a:r>
              <a:rPr lang="en-US" sz="1700" dirty="0">
                <a:solidFill>
                  <a:srgbClr val="0B49CB"/>
                </a:solidFill>
                <a:latin typeface="Abadi" panose="020B0604020104020204" pitchFamily="34" charset="0"/>
                <a:cs typeface="Carlito"/>
              </a:rPr>
              <a:t>a </a:t>
            </a:r>
            <a:r>
              <a:rPr lang="en-US" sz="1700" spc="-25" dirty="0">
                <a:solidFill>
                  <a:srgbClr val="0B49CB"/>
                </a:solidFill>
                <a:latin typeface="Abadi" panose="020B0604020104020204" pitchFamily="34" charset="0"/>
                <a:cs typeface="Carlito"/>
              </a:rPr>
              <a:t>better </a:t>
            </a:r>
            <a:r>
              <a:rPr lang="en-US" sz="1700" spc="-20" dirty="0">
                <a:solidFill>
                  <a:srgbClr val="0B49CB"/>
                </a:solidFill>
                <a:latin typeface="Abadi" panose="020B0604020104020204" pitchFamily="34" charset="0"/>
                <a:cs typeface="Carlito"/>
              </a:rPr>
              <a:t>understanding </a:t>
            </a:r>
            <a:r>
              <a:rPr lang="en-US" sz="1700" spc="-5" dirty="0">
                <a:solidFill>
                  <a:srgbClr val="0B49CB"/>
                </a:solidFill>
                <a:latin typeface="Abadi" panose="020B0604020104020204" pitchFamily="34" charset="0"/>
                <a:cs typeface="Carlito"/>
              </a:rPr>
              <a:t>of </a:t>
            </a:r>
            <a:r>
              <a:rPr lang="en-US" sz="1700" dirty="0">
                <a:solidFill>
                  <a:srgbClr val="0B49CB"/>
                </a:solidFill>
                <a:latin typeface="Abadi" panose="020B0604020104020204" pitchFamily="34" charset="0"/>
                <a:cs typeface="Carlito"/>
              </a:rPr>
              <a:t>the SpaceX Falcon 9</a:t>
            </a:r>
            <a:r>
              <a:rPr lang="en-US" sz="1700" spc="25" dirty="0">
                <a:solidFill>
                  <a:srgbClr val="0B49CB"/>
                </a:solidFill>
                <a:latin typeface="Abadi" panose="020B0604020104020204" pitchFamily="34" charset="0"/>
                <a:cs typeface="Carlito"/>
              </a:rPr>
              <a:t> launch </a:t>
            </a:r>
            <a:r>
              <a:rPr lang="en-US" sz="1700" spc="-20" dirty="0">
                <a:solidFill>
                  <a:srgbClr val="0B49CB"/>
                </a:solidFill>
                <a:latin typeface="Abadi" panose="020B0604020104020204" pitchFamily="34" charset="0"/>
                <a:cs typeface="Carlito"/>
              </a:rPr>
              <a:t>dataset.</a:t>
            </a:r>
            <a:endParaRPr lang="en-US" sz="1700" dirty="0">
              <a:solidFill>
                <a:srgbClr val="0B49CB"/>
              </a:solidFill>
              <a:latin typeface="Abadi" panose="020B0604020104020204" pitchFamily="34" charset="0"/>
              <a:cs typeface="Carlito"/>
            </a:endParaRPr>
          </a:p>
          <a:p>
            <a:pPr marL="469900" marR="434975" lvl="1">
              <a:lnSpc>
                <a:spcPts val="2200"/>
              </a:lnSpc>
              <a:spcBef>
                <a:spcPts val="1440"/>
              </a:spcBef>
            </a:pPr>
            <a:r>
              <a:rPr lang="en-US" sz="1700" spc="-5" dirty="0">
                <a:solidFill>
                  <a:srgbClr val="0B49CB"/>
                </a:solidFill>
                <a:latin typeface="Abadi" panose="020B0604020104020204" pitchFamily="34" charset="0"/>
                <a:cs typeface="Carlito"/>
              </a:rPr>
              <a:t>Queried </a:t>
            </a:r>
            <a:r>
              <a:rPr lang="en-US" sz="1700" spc="-20" dirty="0">
                <a:solidFill>
                  <a:srgbClr val="0B49CB"/>
                </a:solidFill>
                <a:latin typeface="Abadi" panose="020B0604020104020204" pitchFamily="34" charset="0"/>
                <a:cs typeface="Carlito"/>
              </a:rPr>
              <a:t>information </a:t>
            </a:r>
            <a:r>
              <a:rPr lang="en-US" sz="1700" dirty="0">
                <a:solidFill>
                  <a:srgbClr val="0B49CB"/>
                </a:solidFill>
                <a:latin typeface="Abadi" panose="020B0604020104020204" pitchFamily="34" charset="0"/>
                <a:cs typeface="Carlito"/>
              </a:rPr>
              <a:t>about launch </a:t>
            </a:r>
            <a:r>
              <a:rPr lang="en-US" sz="1700" spc="-20" dirty="0">
                <a:solidFill>
                  <a:srgbClr val="0B49CB"/>
                </a:solidFill>
                <a:latin typeface="Abadi" panose="020B0604020104020204" pitchFamily="34" charset="0"/>
                <a:cs typeface="Carlito"/>
              </a:rPr>
              <a:t>site </a:t>
            </a:r>
            <a:r>
              <a:rPr lang="en-US" sz="1700" spc="-5" dirty="0">
                <a:solidFill>
                  <a:srgbClr val="0B49CB"/>
                </a:solidFill>
                <a:latin typeface="Abadi" panose="020B0604020104020204" pitchFamily="34" charset="0"/>
                <a:cs typeface="Carlito"/>
              </a:rPr>
              <a:t>names, mission </a:t>
            </a:r>
            <a:r>
              <a:rPr lang="en-US" sz="1700" spc="-20" dirty="0">
                <a:solidFill>
                  <a:srgbClr val="0B49CB"/>
                </a:solidFill>
                <a:latin typeface="Abadi" panose="020B0604020104020204" pitchFamily="34" charset="0"/>
                <a:cs typeface="Carlito"/>
              </a:rPr>
              <a:t>outcomes, various pay </a:t>
            </a:r>
            <a:r>
              <a:rPr lang="en-US" sz="1700" dirty="0">
                <a:solidFill>
                  <a:srgbClr val="0B49CB"/>
                </a:solidFill>
                <a:latin typeface="Abadi" panose="020B0604020104020204" pitchFamily="34" charset="0"/>
                <a:cs typeface="Carlito"/>
              </a:rPr>
              <a:t>load </a:t>
            </a:r>
            <a:r>
              <a:rPr lang="en-US" sz="1700" spc="-25" dirty="0">
                <a:solidFill>
                  <a:srgbClr val="0B49CB"/>
                </a:solidFill>
                <a:latin typeface="Abadi" panose="020B0604020104020204" pitchFamily="34" charset="0"/>
                <a:cs typeface="Carlito"/>
              </a:rPr>
              <a:t>sizes </a:t>
            </a:r>
            <a:r>
              <a:rPr lang="en-US" sz="1700" spc="-5" dirty="0">
                <a:solidFill>
                  <a:srgbClr val="0B49CB"/>
                </a:solidFill>
                <a:latin typeface="Abadi" panose="020B0604020104020204" pitchFamily="34" charset="0"/>
                <a:cs typeface="Carlito"/>
              </a:rPr>
              <a:t>of  </a:t>
            </a:r>
            <a:r>
              <a:rPr lang="en-US" sz="1700" spc="-25" dirty="0">
                <a:solidFill>
                  <a:srgbClr val="0B49CB"/>
                </a:solidFill>
                <a:latin typeface="Abadi" panose="020B0604020104020204" pitchFamily="34" charset="0"/>
                <a:cs typeface="Carlito"/>
              </a:rPr>
              <a:t>customers </a:t>
            </a:r>
            <a:r>
              <a:rPr lang="en-US" sz="1700" dirty="0">
                <a:solidFill>
                  <a:srgbClr val="0B49CB"/>
                </a:solidFill>
                <a:latin typeface="Abadi" panose="020B0604020104020204" pitchFamily="34" charset="0"/>
                <a:cs typeface="Carlito"/>
              </a:rPr>
              <a:t>and </a:t>
            </a:r>
            <a:r>
              <a:rPr lang="en-US" sz="1700" spc="-20" dirty="0">
                <a:solidFill>
                  <a:srgbClr val="0B49CB"/>
                </a:solidFill>
                <a:latin typeface="Abadi" panose="020B0604020104020204" pitchFamily="34" charset="0"/>
                <a:cs typeface="Carlito"/>
              </a:rPr>
              <a:t>booster </a:t>
            </a:r>
            <a:r>
              <a:rPr lang="en-US" sz="1700" spc="-25" dirty="0">
                <a:solidFill>
                  <a:srgbClr val="0B49CB"/>
                </a:solidFill>
                <a:latin typeface="Abadi" panose="020B0604020104020204" pitchFamily="34" charset="0"/>
                <a:cs typeface="Carlito"/>
              </a:rPr>
              <a:t>versions, </a:t>
            </a:r>
            <a:r>
              <a:rPr lang="en-US" sz="1700" dirty="0">
                <a:solidFill>
                  <a:srgbClr val="0B49CB"/>
                </a:solidFill>
                <a:latin typeface="Abadi" panose="020B0604020104020204" pitchFamily="34" charset="0"/>
                <a:cs typeface="Carlito"/>
              </a:rPr>
              <a:t>and landing</a:t>
            </a:r>
            <a:r>
              <a:rPr lang="en-US" sz="1700" spc="5"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outcomes</a:t>
            </a:r>
          </a:p>
          <a:p>
            <a:pPr marL="469900" marR="434975" lvl="1">
              <a:lnSpc>
                <a:spcPts val="2200"/>
              </a:lnSpc>
              <a:spcBef>
                <a:spcPts val="1440"/>
              </a:spcBef>
            </a:pPr>
            <a:r>
              <a:rPr lang="en-US" sz="1700" spc="-15" dirty="0">
                <a:solidFill>
                  <a:srgbClr val="0B49CB"/>
                </a:solidFill>
                <a:latin typeface="Abadi" panose="020B0604020104020204" pitchFamily="34" charset="0"/>
                <a:cs typeface="Carlito"/>
              </a:rPr>
              <a:t>For example, we listed the names of the Falcon 9 boosters that had successful ‘ground pad’ landings AND had a payload mass between 4,000 and 6,000 kilograms.</a:t>
            </a:r>
          </a:p>
          <a:p>
            <a:pPr marL="241300" marR="434975" lvl="1" indent="0">
              <a:lnSpc>
                <a:spcPts val="2200"/>
              </a:lnSpc>
              <a:spcBef>
                <a:spcPts val="1440"/>
              </a:spcBef>
              <a:buNone/>
            </a:pPr>
            <a:endParaRPr lang="en-US" sz="1700" dirty="0">
              <a:solidFill>
                <a:srgbClr val="0B49CB"/>
              </a:solidFill>
              <a:latin typeface="Abadi" panose="020B0604020104020204" pitchFamily="34" charset="0"/>
              <a:cs typeface="Carlito"/>
            </a:endParaRPr>
          </a:p>
          <a:p>
            <a:pPr lvl="1">
              <a:lnSpc>
                <a:spcPct val="100000"/>
              </a:lnSpc>
              <a:spcBef>
                <a:spcPts val="30"/>
              </a:spcBef>
            </a:pPr>
            <a:endParaRPr lang="en-US" sz="1700" dirty="0">
              <a:latin typeface="Abadi" panose="020B0604020104020204" pitchFamily="34" charset="0"/>
              <a:cs typeface="Carlito"/>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61384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1957628" y="1625560"/>
            <a:ext cx="8276744" cy="415580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500" dirty="0">
                <a:solidFill>
                  <a:schemeClr val="accent3">
                    <a:lumMod val="25000"/>
                  </a:schemeClr>
                </a:solidFill>
                <a:latin typeface="Abadi"/>
              </a:rPr>
              <a:t>Executive Summary ---------------------------------------- page 3</a:t>
            </a:r>
          </a:p>
          <a:p>
            <a:pPr>
              <a:lnSpc>
                <a:spcPct val="100000"/>
              </a:lnSpc>
              <a:spcBef>
                <a:spcPts val="1400"/>
              </a:spcBef>
            </a:pPr>
            <a:r>
              <a:rPr lang="en-US" sz="1500" dirty="0">
                <a:solidFill>
                  <a:schemeClr val="accent3">
                    <a:lumMod val="25000"/>
                  </a:schemeClr>
                </a:solidFill>
                <a:latin typeface="Abadi"/>
              </a:rPr>
              <a:t>Introduction ------------------------------------------------- page 4</a:t>
            </a:r>
          </a:p>
          <a:p>
            <a:pPr>
              <a:lnSpc>
                <a:spcPct val="100000"/>
              </a:lnSpc>
              <a:spcBef>
                <a:spcPts val="1400"/>
              </a:spcBef>
            </a:pPr>
            <a:r>
              <a:rPr lang="en-US" sz="1500" dirty="0">
                <a:solidFill>
                  <a:schemeClr val="accent3">
                    <a:lumMod val="25000"/>
                  </a:schemeClr>
                </a:solidFill>
                <a:latin typeface="Abadi"/>
              </a:rPr>
              <a:t>  Section 1 Methodology --------------------------------  page 5</a:t>
            </a:r>
          </a:p>
          <a:p>
            <a:pPr>
              <a:lnSpc>
                <a:spcPct val="100000"/>
              </a:lnSpc>
              <a:spcBef>
                <a:spcPts val="1400"/>
              </a:spcBef>
            </a:pPr>
            <a:r>
              <a:rPr lang="en-US" sz="1500" dirty="0">
                <a:solidFill>
                  <a:schemeClr val="accent3">
                    <a:lumMod val="25000"/>
                  </a:schemeClr>
                </a:solidFill>
                <a:latin typeface="Abadi"/>
              </a:rPr>
              <a:t>Results ------------------------------------------------------- page 31</a:t>
            </a:r>
          </a:p>
          <a:p>
            <a:pPr>
              <a:lnSpc>
                <a:spcPct val="100000"/>
              </a:lnSpc>
              <a:spcBef>
                <a:spcPts val="1400"/>
              </a:spcBef>
            </a:pPr>
            <a:r>
              <a:rPr lang="en-US" sz="1500" dirty="0">
                <a:solidFill>
                  <a:schemeClr val="accent3">
                    <a:lumMod val="25000"/>
                  </a:schemeClr>
                </a:solidFill>
                <a:latin typeface="Abadi"/>
              </a:rPr>
              <a:t>  Section 2 Insights drawn from EDA ------------------ page 32</a:t>
            </a:r>
          </a:p>
          <a:p>
            <a:pPr>
              <a:lnSpc>
                <a:spcPct val="100000"/>
              </a:lnSpc>
              <a:spcBef>
                <a:spcPts val="1400"/>
              </a:spcBef>
            </a:pPr>
            <a:r>
              <a:rPr lang="en-US" sz="1500" dirty="0">
                <a:solidFill>
                  <a:schemeClr val="accent3">
                    <a:lumMod val="25000"/>
                  </a:schemeClr>
                </a:solidFill>
                <a:latin typeface="Abadi"/>
              </a:rPr>
              <a:t>  Section 3 Launch Sites Proximities Analysis -------- page 55</a:t>
            </a:r>
          </a:p>
          <a:p>
            <a:pPr>
              <a:lnSpc>
                <a:spcPct val="100000"/>
              </a:lnSpc>
              <a:spcBef>
                <a:spcPts val="1400"/>
              </a:spcBef>
            </a:pPr>
            <a:r>
              <a:rPr lang="en-US" sz="1500" dirty="0">
                <a:solidFill>
                  <a:schemeClr val="accent3">
                    <a:lumMod val="25000"/>
                  </a:schemeClr>
                </a:solidFill>
                <a:latin typeface="Abadi"/>
              </a:rPr>
              <a:t>  Section 4 Build a Dashboard with </a:t>
            </a:r>
            <a:r>
              <a:rPr lang="en-US" sz="1500" dirty="0" err="1">
                <a:solidFill>
                  <a:schemeClr val="accent3">
                    <a:lumMod val="25000"/>
                  </a:schemeClr>
                </a:solidFill>
                <a:latin typeface="Abadi"/>
              </a:rPr>
              <a:t>Plotly</a:t>
            </a:r>
            <a:r>
              <a:rPr lang="en-US" sz="1500" dirty="0">
                <a:solidFill>
                  <a:schemeClr val="accent3">
                    <a:lumMod val="25000"/>
                  </a:schemeClr>
                </a:solidFill>
                <a:latin typeface="Abadi"/>
              </a:rPr>
              <a:t> Dash ----- page 65</a:t>
            </a:r>
          </a:p>
          <a:p>
            <a:pPr>
              <a:lnSpc>
                <a:spcPct val="100000"/>
              </a:lnSpc>
              <a:spcBef>
                <a:spcPts val="1400"/>
              </a:spcBef>
            </a:pPr>
            <a:r>
              <a:rPr lang="en-US" sz="1500" dirty="0">
                <a:solidFill>
                  <a:schemeClr val="accent3">
                    <a:lumMod val="25000"/>
                  </a:schemeClr>
                </a:solidFill>
                <a:latin typeface="Abadi"/>
              </a:rPr>
              <a:t>  Section 5 Predictive Analysis (Classification) ------- page 69 </a:t>
            </a:r>
          </a:p>
          <a:p>
            <a:pPr>
              <a:lnSpc>
                <a:spcPct val="100000"/>
              </a:lnSpc>
              <a:spcBef>
                <a:spcPts val="1400"/>
              </a:spcBef>
            </a:pPr>
            <a:r>
              <a:rPr lang="en-US" sz="1500" dirty="0">
                <a:solidFill>
                  <a:schemeClr val="accent3">
                    <a:lumMod val="25000"/>
                  </a:schemeClr>
                </a:solidFill>
                <a:latin typeface="Abadi"/>
              </a:rPr>
              <a:t>Conclusions -------------------------------------------------- page 72</a:t>
            </a:r>
          </a:p>
          <a:p>
            <a:pPr>
              <a:lnSpc>
                <a:spcPct val="100000"/>
              </a:lnSpc>
              <a:spcBef>
                <a:spcPts val="1400"/>
              </a:spcBef>
            </a:pPr>
            <a:r>
              <a:rPr lang="en-US" sz="1500" dirty="0">
                <a:solidFill>
                  <a:schemeClr val="accent3">
                    <a:lumMod val="25000"/>
                  </a:schemeClr>
                </a:solidFill>
                <a:latin typeface="Abadi"/>
              </a:rPr>
              <a:t>Appendix ----------------------------------------------------- page 74</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700" dirty="0">
                <a:solidFill>
                  <a:srgbClr val="0B49CB"/>
                </a:solidFill>
                <a:latin typeface="Abadi"/>
              </a:rPr>
              <a:t>Specifically, we wrote queries to learn:</a:t>
            </a:r>
          </a:p>
          <a:p>
            <a:pPr lvl="1">
              <a:lnSpc>
                <a:spcPct val="100000"/>
              </a:lnSpc>
              <a:spcBef>
                <a:spcPts val="1400"/>
              </a:spcBef>
              <a:buFontTx/>
              <a:buChar char="-"/>
            </a:pPr>
            <a:r>
              <a:rPr lang="en-US" sz="1700" dirty="0">
                <a:solidFill>
                  <a:srgbClr val="0B49CB"/>
                </a:solidFill>
                <a:latin typeface="Abadi"/>
              </a:rPr>
              <a:t>The names of unique launch sites in the space mission.</a:t>
            </a:r>
          </a:p>
          <a:p>
            <a:pPr lvl="1">
              <a:lnSpc>
                <a:spcPct val="100000"/>
              </a:lnSpc>
              <a:spcBef>
                <a:spcPts val="1400"/>
              </a:spcBef>
              <a:buFontTx/>
              <a:buChar char="-"/>
            </a:pPr>
            <a:r>
              <a:rPr lang="en-US" sz="1700" dirty="0">
                <a:solidFill>
                  <a:srgbClr val="0B49CB"/>
                </a:solidFill>
                <a:latin typeface="Abadi"/>
              </a:rPr>
              <a:t>The total payload mass carried by boosters launched by NASA (CRS)</a:t>
            </a:r>
          </a:p>
          <a:p>
            <a:pPr lvl="1">
              <a:lnSpc>
                <a:spcPct val="100000"/>
              </a:lnSpc>
              <a:spcBef>
                <a:spcPts val="1400"/>
              </a:spcBef>
              <a:buFontTx/>
              <a:buChar char="-"/>
            </a:pPr>
            <a:r>
              <a:rPr lang="en-US" sz="1700" dirty="0">
                <a:solidFill>
                  <a:srgbClr val="0B49CB"/>
                </a:solidFill>
                <a:latin typeface="Abadi"/>
              </a:rPr>
              <a:t>The average payload mass carried by booster version F9 v1.1</a:t>
            </a:r>
          </a:p>
          <a:p>
            <a:pPr lvl="1">
              <a:lnSpc>
                <a:spcPct val="100000"/>
              </a:lnSpc>
              <a:spcBef>
                <a:spcPts val="1400"/>
              </a:spcBef>
              <a:buFontTx/>
              <a:buChar char="-"/>
            </a:pPr>
            <a:r>
              <a:rPr lang="en-US" sz="1700" dirty="0">
                <a:solidFill>
                  <a:srgbClr val="0B49CB"/>
                </a:solidFill>
                <a:latin typeface="Abadi"/>
              </a:rPr>
              <a:t>The total number of successful and failure mission outcomes</a:t>
            </a:r>
          </a:p>
          <a:p>
            <a:pPr lvl="1">
              <a:lnSpc>
                <a:spcPct val="100000"/>
              </a:lnSpc>
              <a:spcBef>
                <a:spcPts val="1400"/>
              </a:spcBef>
              <a:buFontTx/>
              <a:buChar char="-"/>
            </a:pPr>
            <a:r>
              <a:rPr lang="en-US" sz="1700" dirty="0">
                <a:solidFill>
                  <a:srgbClr val="0B49CB"/>
                </a:solidFill>
                <a:latin typeface="Abadi"/>
              </a:rPr>
              <a:t>The failed landing outcomes in drone ship landing, their booster version and launch site names.</a:t>
            </a:r>
          </a:p>
          <a:p>
            <a:pPr marL="241300" lvl="1" indent="0">
              <a:lnSpc>
                <a:spcPct val="100000"/>
              </a:lnSpc>
              <a:spcBef>
                <a:spcPts val="1280"/>
              </a:spcBef>
              <a:buNone/>
            </a:pPr>
            <a:endParaRPr lang="en-US" sz="1700" spc="-15" dirty="0">
              <a:solidFill>
                <a:srgbClr val="0B49CB"/>
              </a:solidFill>
              <a:latin typeface="Abadi" panose="020B0604020104020204" pitchFamily="34" charset="0"/>
              <a:cs typeface="Carlito"/>
            </a:endParaRPr>
          </a:p>
          <a:p>
            <a:pPr marL="241300" marR="434975" lvl="1" indent="0">
              <a:lnSpc>
                <a:spcPts val="2200"/>
              </a:lnSpc>
              <a:spcBef>
                <a:spcPts val="1440"/>
              </a:spcBef>
              <a:buNone/>
            </a:pPr>
            <a:r>
              <a:rPr lang="en-US" sz="1700" i="1" spc="-60" dirty="0">
                <a:solidFill>
                  <a:srgbClr val="0B49CB"/>
                </a:solidFill>
                <a:latin typeface="Abadi" panose="020B0604020104020204" pitchFamily="34" charset="0"/>
                <a:cs typeface="Carlito"/>
              </a:rPr>
              <a:t>   These queries are displayed in the Results Section (beginning at Page 41 of this report).</a:t>
            </a:r>
            <a:endParaRPr lang="en-US" sz="1700" dirty="0">
              <a:solidFill>
                <a:srgbClr val="0B49CB"/>
              </a:solidFill>
              <a:latin typeface="Abadi" panose="020B0604020104020204" pitchFamily="34" charset="0"/>
              <a:cs typeface="Carlito"/>
            </a:endParaRPr>
          </a:p>
          <a:p>
            <a:pPr lvl="1">
              <a:lnSpc>
                <a:spcPct val="100000"/>
              </a:lnSpc>
              <a:spcBef>
                <a:spcPts val="30"/>
              </a:spcBef>
            </a:pPr>
            <a:endParaRPr lang="en-US" sz="1700" dirty="0">
              <a:latin typeface="Abadi" panose="020B0604020104020204" pitchFamily="34" charset="0"/>
              <a:cs typeface="Carlito"/>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(cont’d)</a:t>
            </a:r>
            <a:endParaRPr lang="en-US" dirty="0">
              <a:solidFill>
                <a:srgbClr val="0B49CB"/>
              </a:solidFill>
            </a:endParaRPr>
          </a:p>
        </p:txBody>
      </p:sp>
    </p:spTree>
    <p:extLst>
      <p:ext uri="{BB962C8B-B14F-4D97-AF65-F5344CB8AC3E}">
        <p14:creationId xmlns:p14="http://schemas.microsoft.com/office/powerpoint/2010/main" val="2205111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p:cNvSpPr>
            <a:spLocks noGrp="1"/>
          </p:cNvSpPr>
          <p:nvPr>
            <p:ph idx="4294967295"/>
          </p:nvPr>
        </p:nvSpPr>
        <p:spPr>
          <a:xfrm>
            <a:off x="770010" y="1806575"/>
            <a:ext cx="10515600" cy="4351338"/>
          </a:xfrm>
          <a:prstGeom prst="rect">
            <a:avLst/>
          </a:prstGeom>
        </p:spPr>
        <p:txBody>
          <a:bodyPr lIns="91440" tIns="45720" rIns="91440" bIns="45720" anchor="t"/>
          <a:lstStyle/>
          <a:p>
            <a:pPr lvl="1">
              <a:lnSpc>
                <a:spcPct val="100000"/>
              </a:lnSpc>
              <a:spcBef>
                <a:spcPts val="30"/>
              </a:spcBef>
            </a:pPr>
            <a:endParaRPr lang="en-US" sz="1550" dirty="0">
              <a:latin typeface="Abadi" panose="020B0604020104020204" pitchFamily="34" charset="0"/>
              <a:cs typeface="Carlito"/>
            </a:endParaRPr>
          </a:p>
          <a:p>
            <a:pPr marL="469900" marR="5080" lvl="1">
              <a:lnSpc>
                <a:spcPct val="149000"/>
              </a:lnSpc>
            </a:pPr>
            <a:r>
              <a:rPr lang="en-US" sz="1550" u="heavy" dirty="0">
                <a:solidFill>
                  <a:srgbClr val="404040"/>
                </a:solidFill>
                <a:uFill>
                  <a:solidFill>
                    <a:srgbClr val="404040"/>
                  </a:solidFill>
                </a:uFill>
                <a:latin typeface="Abadi" panose="020B0604020104020204" pitchFamily="34" charset="0"/>
                <a:cs typeface="Carlito"/>
              </a:rPr>
              <a:t>EDA with SQL GitHub </a:t>
            </a:r>
            <a:r>
              <a:rPr lang="en-US" sz="1550" u="heavy" spc="-5" dirty="0">
                <a:solidFill>
                  <a:srgbClr val="404040"/>
                </a:solidFill>
                <a:uFill>
                  <a:solidFill>
                    <a:srgbClr val="404040"/>
                  </a:solidFill>
                </a:uFill>
                <a:latin typeface="Abadi" panose="020B0604020104020204" pitchFamily="34" charset="0"/>
                <a:cs typeface="Carlito"/>
              </a:rPr>
              <a:t>url: </a:t>
            </a:r>
          </a:p>
          <a:p>
            <a:pPr marL="241300" marR="5080" lvl="1" indent="0">
              <a:lnSpc>
                <a:spcPct val="149000"/>
              </a:lnSpc>
              <a:buNone/>
            </a:pPr>
            <a:r>
              <a:rPr lang="en-US" sz="1550" u="sng" dirty="0">
                <a:solidFill>
                  <a:srgbClr val="0563C1"/>
                </a:solidFill>
                <a:latin typeface="Abadi" panose="020B0604020104020204" pitchFamily="34" charset="0"/>
                <a:hlinkClick r:id="rId3"/>
              </a:rPr>
              <a:t>https://github.com/efjacobi/IBM-Professional-Certificate-DS-CAPSTONE-efjacobi/blob/master/Data%20Science%20CAPSTONE%20SQL</a:t>
            </a:r>
            <a:r>
              <a:rPr lang="en-US" sz="1550" u="sng" dirty="0">
                <a:solidFill>
                  <a:srgbClr val="0B49CB"/>
                </a:solidFill>
                <a:latin typeface="Abadi" panose="020B0604020104020204" pitchFamily="34" charset="0"/>
                <a:hlinkClick r:id="rId3"/>
              </a:rPr>
              <a:t>%204th%20</a:t>
            </a:r>
            <a:r>
              <a:rPr lang="en-US" sz="1550" u="sng" dirty="0">
                <a:solidFill>
                  <a:srgbClr val="0B49CB"/>
                </a:solidFill>
                <a:latin typeface="Abadi" panose="020B0604020104020204" pitchFamily="34" charset="0"/>
              </a:rPr>
              <a:t>Lab.ipynb</a:t>
            </a: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br>
              <a:rPr lang="en-US" sz="1550" dirty="0">
                <a:solidFill>
                  <a:schemeClr val="accent3">
                    <a:lumMod val="25000"/>
                  </a:schemeClr>
                </a:solidFill>
                <a:latin typeface="Abadi" panose="020B0604020104020204" pitchFamily="34" charset="0"/>
              </a:rPr>
            </a:br>
            <a:endParaRPr lang="en-US" sz="1550" dirty="0">
              <a:solidFill>
                <a:schemeClr val="accent3">
                  <a:lumMod val="25000"/>
                </a:schemeClr>
              </a:solidFill>
              <a:latin typeface="Abadi" panose="020B0604020104020204" pitchFamily="34" charset="0"/>
            </a:endParaRPr>
          </a:p>
          <a:p>
            <a:endParaRPr lang="en-US" sz="1550" dirty="0"/>
          </a:p>
          <a:p>
            <a:endParaRPr lang="en-US" sz="1550" dirty="0"/>
          </a:p>
          <a:p>
            <a:endParaRPr lang="en-US" sz="155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(cont’d)</a:t>
            </a:r>
            <a:endParaRPr lang="en-US" dirty="0">
              <a:solidFill>
                <a:srgbClr val="0B49CB"/>
              </a:solidFill>
            </a:endParaRPr>
          </a:p>
        </p:txBody>
      </p:sp>
    </p:spTree>
    <p:extLst>
      <p:ext uri="{BB962C8B-B14F-4D97-AF65-F5344CB8AC3E}">
        <p14:creationId xmlns:p14="http://schemas.microsoft.com/office/powerpoint/2010/main" val="2211898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summarize what map objects such as markers, circles, lines, etc. we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explain why we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We added the GitHub URL of the completed interactive map with Folium map, as an external reference and peer-review purpose</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p:cNvSpPr>
            <a:spLocks noGrp="1"/>
          </p:cNvSpPr>
          <p:nvPr>
            <p:ph idx="4294967295"/>
          </p:nvPr>
        </p:nvSpPr>
        <p:spPr>
          <a:xfrm>
            <a:off x="838200" y="1481763"/>
            <a:ext cx="10515600" cy="4351338"/>
          </a:xfrm>
          <a:prstGeom prst="rect">
            <a:avLst/>
          </a:prstGeom>
        </p:spPr>
        <p:txBody>
          <a:bodyPr>
            <a:normAutofit/>
          </a:bodyPr>
          <a:lstStyle/>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Here we summarize what map objects such as markers, circles, lines, etc. we created and added to a folium map and we explain why we added those objects:</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a:t>
            </a:r>
            <a:r>
              <a:rPr lang="en-US" sz="1700" dirty="0">
                <a:solidFill>
                  <a:srgbClr val="0B49CB"/>
                </a:solidFill>
                <a:latin typeface="Abadi" panose="020B0604020104020204" pitchFamily="34" charset="0"/>
              </a:rPr>
              <a:t>The plots/graphs and interactions we visualized using Folium:</a:t>
            </a:r>
          </a:p>
          <a:p>
            <a:pPr lvl="1">
              <a:lnSpc>
                <a:spcPct val="100000"/>
              </a:lnSpc>
              <a:spcBef>
                <a:spcPts val="1400"/>
              </a:spcBef>
            </a:pPr>
            <a:r>
              <a:rPr lang="en-US" sz="1700" dirty="0">
                <a:solidFill>
                  <a:srgbClr val="0B49CB"/>
                </a:solidFill>
                <a:latin typeface="Abadi" panose="020B0604020104020204" pitchFamily="34" charset="0"/>
              </a:rPr>
              <a:t>We marked all launch sites, and added map objects such as markers, circles, lines to mark the success or failure of launches for each site on the Folium map.</a:t>
            </a:r>
          </a:p>
          <a:p>
            <a:pPr lvl="1">
              <a:lnSpc>
                <a:spcPct val="100000"/>
              </a:lnSpc>
              <a:spcBef>
                <a:spcPts val="1400"/>
              </a:spcBef>
            </a:pPr>
            <a:r>
              <a:rPr lang="en-US" sz="1700" dirty="0">
                <a:solidFill>
                  <a:srgbClr val="0B49CB"/>
                </a:solidFill>
                <a:latin typeface="Abadi" panose="020B0604020104020204" pitchFamily="34" charset="0"/>
              </a:rPr>
              <a:t>We assigned the feature launch outcomes (failure or success) to class 0 and 1, i.e., 0 for failure, and 1 for success.</a:t>
            </a:r>
          </a:p>
          <a:p>
            <a:pPr lvl="1">
              <a:lnSpc>
                <a:spcPct val="100000"/>
              </a:lnSpc>
              <a:spcBef>
                <a:spcPts val="1400"/>
              </a:spcBef>
            </a:pPr>
            <a:r>
              <a:rPr lang="en-US" sz="1700" dirty="0">
                <a:solidFill>
                  <a:srgbClr val="0B49CB"/>
                </a:solidFill>
                <a:latin typeface="Abadi" panose="020B0604020104020204" pitchFamily="34" charset="0"/>
              </a:rPr>
              <a:t>Using the color-labeled marker clusters, we identified which launch sites have high success rate(s). </a:t>
            </a:r>
          </a:p>
          <a:p>
            <a:pPr lvl="1">
              <a:lnSpc>
                <a:spcPct val="100000"/>
              </a:lnSpc>
              <a:spcBef>
                <a:spcPts val="1400"/>
              </a:spcBef>
            </a:pPr>
            <a:r>
              <a:rPr lang="en-US" sz="1700" dirty="0">
                <a:solidFill>
                  <a:srgbClr val="0B49CB"/>
                </a:solidFill>
                <a:latin typeface="Abadi" panose="020B0604020104020204" pitchFamily="34" charset="0"/>
              </a:rPr>
              <a:t>We calculated the distances between a launch site and its proximities. For example, we investigated:</a:t>
            </a:r>
          </a:p>
          <a:p>
            <a:pPr lvl="2">
              <a:lnSpc>
                <a:spcPct val="100000"/>
              </a:lnSpc>
              <a:spcBef>
                <a:spcPts val="1400"/>
              </a:spcBef>
              <a:buFontTx/>
              <a:buChar char="-"/>
            </a:pPr>
            <a:r>
              <a:rPr lang="en-US" sz="1700" dirty="0">
                <a:solidFill>
                  <a:srgbClr val="0B49CB"/>
                </a:solidFill>
                <a:latin typeface="Abadi" panose="020B0604020104020204" pitchFamily="34" charset="0"/>
              </a:rPr>
              <a:t>Are launch sites near railways, highways and coastlines?</a:t>
            </a:r>
          </a:p>
          <a:p>
            <a:pPr lvl="2">
              <a:lnSpc>
                <a:spcPct val="100000"/>
              </a:lnSpc>
              <a:spcBef>
                <a:spcPts val="1400"/>
              </a:spcBef>
              <a:buFontTx/>
              <a:buChar char="-"/>
            </a:pPr>
            <a:r>
              <a:rPr lang="en-US" sz="1700" dirty="0">
                <a:solidFill>
                  <a:srgbClr val="0B49CB"/>
                </a:solidFill>
                <a:latin typeface="Abadi" panose="020B0604020104020204" pitchFamily="34" charset="0"/>
              </a:rPr>
              <a:t>Do launch sites keep certain distance away from cities?</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9731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469900" marR="5080" lvl="1">
              <a:lnSpc>
                <a:spcPts val="2210"/>
              </a:lnSpc>
              <a:spcBef>
                <a:spcPts val="335"/>
              </a:spcBef>
            </a:pPr>
            <a:r>
              <a:rPr lang="en-US" sz="1700" dirty="0">
                <a:solidFill>
                  <a:srgbClr val="0B49CB"/>
                </a:solidFill>
                <a:latin typeface="Abadi" panose="020B0604020104020204" pitchFamily="34" charset="0"/>
              </a:rPr>
              <a:t> Specifically, with </a:t>
            </a:r>
            <a:r>
              <a:rPr lang="en-US" sz="1700" spc="-15" dirty="0">
                <a:solidFill>
                  <a:srgbClr val="0B49CB"/>
                </a:solidFill>
                <a:latin typeface="Abadi" panose="020B0604020104020204" pitchFamily="34" charset="0"/>
                <a:cs typeface="Carlito"/>
              </a:rPr>
              <a:t>Folium </a:t>
            </a:r>
            <a:r>
              <a:rPr lang="en-US" sz="1700" spc="-5" dirty="0">
                <a:solidFill>
                  <a:srgbClr val="0B49CB"/>
                </a:solidFill>
                <a:latin typeface="Abadi" panose="020B0604020104020204" pitchFamily="34" charset="0"/>
                <a:cs typeface="Carlito"/>
              </a:rPr>
              <a:t>maps we marked Launch Sites, successful </a:t>
            </a:r>
            <a:r>
              <a:rPr lang="en-US" sz="1700" dirty="0">
                <a:solidFill>
                  <a:srgbClr val="0B49CB"/>
                </a:solidFill>
                <a:latin typeface="Abadi" panose="020B0604020104020204" pitchFamily="34" charset="0"/>
                <a:cs typeface="Carlito"/>
              </a:rPr>
              <a:t>and </a:t>
            </a:r>
            <a:r>
              <a:rPr lang="en-US" sz="1700" spc="-5" dirty="0">
                <a:solidFill>
                  <a:srgbClr val="0B49CB"/>
                </a:solidFill>
                <a:latin typeface="Abadi" panose="020B0604020104020204" pitchFamily="34" charset="0"/>
                <a:cs typeface="Carlito"/>
              </a:rPr>
              <a:t>unsuccessful </a:t>
            </a:r>
            <a:r>
              <a:rPr lang="en-US" sz="1700" dirty="0">
                <a:solidFill>
                  <a:srgbClr val="0B49CB"/>
                </a:solidFill>
                <a:latin typeface="Abadi" panose="020B0604020104020204" pitchFamily="34" charset="0"/>
                <a:cs typeface="Carlito"/>
              </a:rPr>
              <a:t>landings, and a </a:t>
            </a:r>
            <a:r>
              <a:rPr lang="en-US" sz="1700" spc="-25" dirty="0">
                <a:solidFill>
                  <a:srgbClr val="0B49CB"/>
                </a:solidFill>
                <a:latin typeface="Abadi" panose="020B0604020104020204" pitchFamily="34" charset="0"/>
                <a:cs typeface="Carlito"/>
              </a:rPr>
              <a:t>proximities </a:t>
            </a:r>
            <a:r>
              <a:rPr lang="en-US" sz="1700" spc="-20" dirty="0">
                <a:solidFill>
                  <a:srgbClr val="0B49CB"/>
                </a:solidFill>
                <a:latin typeface="Abadi" panose="020B0604020104020204" pitchFamily="34" charset="0"/>
                <a:cs typeface="Carlito"/>
              </a:rPr>
              <a:t>to </a:t>
            </a:r>
            <a:r>
              <a:rPr lang="en-US" sz="1700" spc="-40" dirty="0">
                <a:solidFill>
                  <a:srgbClr val="0B49CB"/>
                </a:solidFill>
                <a:latin typeface="Abadi" panose="020B0604020104020204" pitchFamily="34" charset="0"/>
                <a:cs typeface="Carlito"/>
              </a:rPr>
              <a:t>key </a:t>
            </a:r>
            <a:r>
              <a:rPr lang="en-US" sz="1700" spc="-5" dirty="0">
                <a:solidFill>
                  <a:srgbClr val="0B49CB"/>
                </a:solidFill>
                <a:latin typeface="Abadi" panose="020B0604020104020204" pitchFamily="34" charset="0"/>
                <a:cs typeface="Carlito"/>
              </a:rPr>
              <a:t>locations: </a:t>
            </a:r>
            <a:r>
              <a:rPr lang="en-US" sz="1700" spc="-60" dirty="0">
                <a:solidFill>
                  <a:srgbClr val="0B49CB"/>
                </a:solidFill>
                <a:latin typeface="Abadi" panose="020B0604020104020204" pitchFamily="34" charset="0"/>
                <a:cs typeface="Carlito"/>
              </a:rPr>
              <a:t>Railway, Highway, </a:t>
            </a:r>
            <a:r>
              <a:rPr lang="en-US" sz="1700" spc="-20" dirty="0">
                <a:solidFill>
                  <a:srgbClr val="0B49CB"/>
                </a:solidFill>
                <a:latin typeface="Abadi" panose="020B0604020104020204" pitchFamily="34" charset="0"/>
                <a:cs typeface="Carlito"/>
              </a:rPr>
              <a:t>Coast, </a:t>
            </a:r>
            <a:r>
              <a:rPr lang="en-US" sz="1700" dirty="0">
                <a:solidFill>
                  <a:srgbClr val="0B49CB"/>
                </a:solidFill>
                <a:latin typeface="Abadi" panose="020B0604020104020204" pitchFamily="34" charset="0"/>
                <a:cs typeface="Carlito"/>
              </a:rPr>
              <a:t>and</a:t>
            </a:r>
            <a:r>
              <a:rPr lang="en-US" sz="1700" spc="35" dirty="0">
                <a:solidFill>
                  <a:srgbClr val="0B49CB"/>
                </a:solidFill>
                <a:latin typeface="Abadi" panose="020B0604020104020204" pitchFamily="34" charset="0"/>
                <a:cs typeface="Carlito"/>
              </a:rPr>
              <a:t> </a:t>
            </a:r>
            <a:r>
              <a:rPr lang="en-US" sz="1700" spc="-60" dirty="0">
                <a:solidFill>
                  <a:srgbClr val="0B49CB"/>
                </a:solidFill>
                <a:latin typeface="Abadi" panose="020B0604020104020204" pitchFamily="34" charset="0"/>
                <a:cs typeface="Carlito"/>
              </a:rPr>
              <a:t>City.</a:t>
            </a:r>
            <a:endParaRPr lang="en-US" sz="1700" dirty="0">
              <a:solidFill>
                <a:srgbClr val="0B49CB"/>
              </a:solidFill>
              <a:latin typeface="Abadi" panose="020B0604020104020204" pitchFamily="34" charset="0"/>
              <a:cs typeface="Carlito"/>
            </a:endParaRPr>
          </a:p>
          <a:p>
            <a:pPr marL="469900" marR="311150" lvl="1">
              <a:lnSpc>
                <a:spcPts val="2300"/>
              </a:lnSpc>
              <a:spcBef>
                <a:spcPts val="1115"/>
              </a:spcBef>
            </a:pPr>
            <a:r>
              <a:rPr lang="en-US" sz="1700" spc="-5" dirty="0">
                <a:solidFill>
                  <a:srgbClr val="0B49CB"/>
                </a:solidFill>
                <a:latin typeface="Abadi" panose="020B0604020104020204" pitchFamily="34" charset="0"/>
                <a:cs typeface="Carlito"/>
              </a:rPr>
              <a:t>This </a:t>
            </a:r>
            <a:r>
              <a:rPr lang="en-US" sz="1700" spc="-15" dirty="0">
                <a:solidFill>
                  <a:srgbClr val="0B49CB"/>
                </a:solidFill>
                <a:latin typeface="Abadi" panose="020B0604020104020204" pitchFamily="34" charset="0"/>
                <a:cs typeface="Carlito"/>
              </a:rPr>
              <a:t>allows </a:t>
            </a:r>
            <a:r>
              <a:rPr lang="en-US" sz="1700" spc="-5" dirty="0">
                <a:solidFill>
                  <a:srgbClr val="0B49CB"/>
                </a:solidFill>
                <a:latin typeface="Abadi" panose="020B0604020104020204" pitchFamily="34" charset="0"/>
                <a:cs typeface="Carlito"/>
              </a:rPr>
              <a:t>us </a:t>
            </a:r>
            <a:r>
              <a:rPr lang="en-US" sz="1700" spc="-20" dirty="0">
                <a:solidFill>
                  <a:srgbClr val="0B49CB"/>
                </a:solidFill>
                <a:latin typeface="Abadi" panose="020B0604020104020204" pitchFamily="34" charset="0"/>
                <a:cs typeface="Carlito"/>
              </a:rPr>
              <a:t>to understand why </a:t>
            </a:r>
            <a:r>
              <a:rPr lang="en-US" sz="1700" dirty="0">
                <a:solidFill>
                  <a:srgbClr val="0B49CB"/>
                </a:solidFill>
                <a:latin typeface="Abadi" panose="020B0604020104020204" pitchFamily="34" charset="0"/>
                <a:cs typeface="Carlito"/>
              </a:rPr>
              <a:t>launch </a:t>
            </a:r>
            <a:r>
              <a:rPr lang="en-US" sz="1700" spc="-20" dirty="0">
                <a:solidFill>
                  <a:srgbClr val="0B49CB"/>
                </a:solidFill>
                <a:latin typeface="Abadi" panose="020B0604020104020204" pitchFamily="34" charset="0"/>
                <a:cs typeface="Carlito"/>
              </a:rPr>
              <a:t>sites </a:t>
            </a:r>
            <a:r>
              <a:rPr lang="en-US" sz="1700" spc="-25" dirty="0">
                <a:solidFill>
                  <a:srgbClr val="0B49CB"/>
                </a:solidFill>
                <a:latin typeface="Abadi" panose="020B0604020104020204" pitchFamily="34" charset="0"/>
                <a:cs typeface="Carlito"/>
              </a:rPr>
              <a:t>may </a:t>
            </a:r>
            <a:r>
              <a:rPr lang="en-US" sz="1700" dirty="0">
                <a:solidFill>
                  <a:srgbClr val="0B49CB"/>
                </a:solidFill>
                <a:latin typeface="Abadi" panose="020B0604020104020204" pitchFamily="34" charset="0"/>
                <a:cs typeface="Carlito"/>
              </a:rPr>
              <a:t>be </a:t>
            </a:r>
            <a:r>
              <a:rPr lang="en-US" sz="1700" spc="-20" dirty="0">
                <a:solidFill>
                  <a:srgbClr val="0B49CB"/>
                </a:solidFill>
                <a:latin typeface="Abadi" panose="020B0604020104020204" pitchFamily="34" charset="0"/>
                <a:cs typeface="Carlito"/>
              </a:rPr>
              <a:t>located </a:t>
            </a:r>
            <a:r>
              <a:rPr lang="en-US" sz="1700" spc="-5" dirty="0">
                <a:solidFill>
                  <a:srgbClr val="0B49CB"/>
                </a:solidFill>
                <a:latin typeface="Abadi" panose="020B0604020104020204" pitchFamily="34" charset="0"/>
                <a:cs typeface="Carlito"/>
              </a:rPr>
              <a:t>where they </a:t>
            </a:r>
            <a:r>
              <a:rPr lang="en-US" sz="1700" spc="-20" dirty="0">
                <a:solidFill>
                  <a:srgbClr val="0B49CB"/>
                </a:solidFill>
                <a:latin typeface="Abadi" panose="020B0604020104020204" pitchFamily="34" charset="0"/>
                <a:cs typeface="Carlito"/>
              </a:rPr>
              <a:t>are. </a:t>
            </a:r>
            <a:r>
              <a:rPr lang="en-US" sz="1700" dirty="0">
                <a:solidFill>
                  <a:srgbClr val="0B49CB"/>
                </a:solidFill>
                <a:latin typeface="Abadi" panose="020B0604020104020204" pitchFamily="34" charset="0"/>
                <a:cs typeface="Carlito"/>
              </a:rPr>
              <a:t>Also </a:t>
            </a:r>
            <a:r>
              <a:rPr lang="en-US" sz="1700" spc="-20" dirty="0">
                <a:solidFill>
                  <a:srgbClr val="0B49CB"/>
                </a:solidFill>
                <a:latin typeface="Abadi" panose="020B0604020104020204" pitchFamily="34" charset="0"/>
                <a:cs typeface="Carlito"/>
              </a:rPr>
              <a:t>visualizes </a:t>
            </a:r>
            <a:r>
              <a:rPr lang="en-US" sz="1700" spc="-5" dirty="0">
                <a:solidFill>
                  <a:srgbClr val="0B49CB"/>
                </a:solidFill>
                <a:latin typeface="Abadi" panose="020B0604020104020204" pitchFamily="34" charset="0"/>
                <a:cs typeface="Carlito"/>
              </a:rPr>
              <a:t>successful </a:t>
            </a:r>
            <a:r>
              <a:rPr lang="en-US" sz="1700" dirty="0">
                <a:solidFill>
                  <a:srgbClr val="0B49CB"/>
                </a:solidFill>
                <a:latin typeface="Abadi" panose="020B0604020104020204" pitchFamily="34" charset="0"/>
                <a:cs typeface="Carlito"/>
              </a:rPr>
              <a:t>landings </a:t>
            </a:r>
            <a:r>
              <a:rPr lang="en-US" sz="1700" spc="-25" dirty="0">
                <a:solidFill>
                  <a:srgbClr val="0B49CB"/>
                </a:solidFill>
                <a:latin typeface="Abadi" panose="020B0604020104020204" pitchFamily="34" charset="0"/>
                <a:cs typeface="Carlito"/>
              </a:rPr>
              <a:t>relative </a:t>
            </a:r>
            <a:r>
              <a:rPr lang="en-US" sz="1700" spc="-20" dirty="0">
                <a:solidFill>
                  <a:srgbClr val="0B49CB"/>
                </a:solidFill>
                <a:latin typeface="Abadi" panose="020B0604020104020204" pitchFamily="34" charset="0"/>
                <a:cs typeface="Carlito"/>
              </a:rPr>
              <a:t>to</a:t>
            </a:r>
            <a:r>
              <a:rPr lang="en-US" sz="1700" spc="-2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location.</a:t>
            </a:r>
          </a:p>
          <a:p>
            <a:pPr marL="241300" marR="311150" lvl="1" indent="0">
              <a:lnSpc>
                <a:spcPts val="2300"/>
              </a:lnSpc>
              <a:spcBef>
                <a:spcPts val="1115"/>
              </a:spcBef>
              <a:buNone/>
            </a:pPr>
            <a:r>
              <a:rPr lang="en-US" sz="1700" spc="-5" dirty="0">
                <a:solidFill>
                  <a:srgbClr val="0B49CB"/>
                </a:solidFill>
                <a:latin typeface="Abadi" panose="020B0604020104020204" pitchFamily="34" charset="0"/>
                <a:cs typeface="Carlito"/>
              </a:rPr>
              <a:t>   </a:t>
            </a:r>
            <a:r>
              <a:rPr lang="en-US" sz="1700" i="1" spc="-60" dirty="0">
                <a:solidFill>
                  <a:srgbClr val="0B49CB"/>
                </a:solidFill>
                <a:latin typeface="Abadi" panose="020B0604020104020204" pitchFamily="34" charset="0"/>
                <a:cs typeface="Carlito"/>
              </a:rPr>
              <a:t>These maps are displayed in the Results Section (beginning at Page 55 of this report).</a:t>
            </a:r>
            <a:endParaRPr lang="en-US" sz="1700" dirty="0">
              <a:solidFill>
                <a:srgbClr val="0B49CB"/>
              </a:solidFill>
              <a:latin typeface="Abadi" panose="020B0604020104020204" pitchFamily="34" charset="0"/>
              <a:cs typeface="Carlito"/>
            </a:endParaRPr>
          </a:p>
          <a:p>
            <a:pPr marL="0" indent="0">
              <a:lnSpc>
                <a:spcPct val="100000"/>
              </a:lnSpc>
              <a:spcBef>
                <a:spcPts val="1070"/>
              </a:spcBef>
              <a:buNone/>
            </a:pPr>
            <a:endParaRPr lang="en-US" sz="1700" u="heavy" dirty="0">
              <a:uFill>
                <a:solidFill>
                  <a:srgbClr val="404040"/>
                </a:solidFill>
              </a:uFill>
              <a:latin typeface="Abadi" panose="020B0604020104020204" pitchFamily="34" charset="0"/>
              <a:cs typeface="Carlito"/>
            </a:endParaRPr>
          </a:p>
          <a:p>
            <a:pPr marL="0" indent="0">
              <a:lnSpc>
                <a:spcPct val="100000"/>
              </a:lnSpc>
              <a:spcBef>
                <a:spcPts val="1070"/>
              </a:spcBef>
              <a:buNone/>
            </a:pPr>
            <a:r>
              <a:rPr lang="en-US" sz="1700" u="heavy" dirty="0">
                <a:uFill>
                  <a:solidFill>
                    <a:srgbClr val="404040"/>
                  </a:solidFill>
                </a:uFill>
                <a:latin typeface="Abadi" panose="020B0604020104020204" pitchFamily="34" charset="0"/>
                <a:cs typeface="Carlito"/>
              </a:rPr>
              <a:t>GitHub </a:t>
            </a:r>
            <a:r>
              <a:rPr lang="en-US" sz="1700" u="heavy" dirty="0" err="1">
                <a:uFill>
                  <a:solidFill>
                    <a:srgbClr val="404040"/>
                  </a:solidFill>
                </a:uFill>
                <a:latin typeface="Abadi" panose="020B0604020104020204" pitchFamily="34" charset="0"/>
                <a:cs typeface="Carlito"/>
              </a:rPr>
              <a:t>Foliuim</a:t>
            </a:r>
            <a:r>
              <a:rPr lang="en-US" sz="1700" u="heavy" dirty="0">
                <a:uFill>
                  <a:solidFill>
                    <a:srgbClr val="404040"/>
                  </a:solidFill>
                </a:uFill>
                <a:latin typeface="Abadi" panose="020B0604020104020204" pitchFamily="34" charset="0"/>
                <a:cs typeface="Carlito"/>
              </a:rPr>
              <a:t> Maps</a:t>
            </a:r>
            <a:r>
              <a:rPr lang="en-US" sz="1700" u="heavy" spc="5" dirty="0">
                <a:uFill>
                  <a:solidFill>
                    <a:srgbClr val="404040"/>
                  </a:solidFill>
                </a:uFill>
                <a:latin typeface="Abadi" panose="020B0604020104020204" pitchFamily="34" charset="0"/>
                <a:cs typeface="Carlito"/>
              </a:rPr>
              <a:t> </a:t>
            </a:r>
            <a:r>
              <a:rPr lang="en-US" sz="1700" u="heavy" spc="-5" dirty="0">
                <a:uFill>
                  <a:solidFill>
                    <a:srgbClr val="404040"/>
                  </a:solidFill>
                </a:uFill>
                <a:latin typeface="Abadi" panose="020B0604020104020204" pitchFamily="34" charset="0"/>
                <a:cs typeface="Carlito"/>
              </a:rPr>
              <a:t>url:</a:t>
            </a:r>
          </a:p>
          <a:p>
            <a:pPr marL="0" indent="0">
              <a:lnSpc>
                <a:spcPct val="100000"/>
              </a:lnSpc>
              <a:spcBef>
                <a:spcPts val="1070"/>
              </a:spcBef>
              <a:buNone/>
            </a:pPr>
            <a:r>
              <a:rPr lang="en-US" sz="1700" dirty="0">
                <a:solidFill>
                  <a:srgbClr val="0B49CB"/>
                </a:solidFill>
                <a:latin typeface="Abadi" panose="020B0604020104020204" pitchFamily="34" charset="0"/>
                <a:cs typeface="Carlito"/>
              </a:rPr>
              <a:t>https://github.com/efjacobi/IBM-Professional-Certificate-DS-CAPSTONE-efjacobi/blob/master/CAPSTONE%20VIS%20ANAL%20w%20FOLIUM%20LAB%206.ipynb</a:t>
            </a:r>
          </a:p>
          <a:p>
            <a:pPr marL="0" indent="0">
              <a:buNone/>
            </a:pPr>
            <a:r>
              <a:rPr lang="en-US" sz="1800" i="1" dirty="0">
                <a:latin typeface="Abadi" panose="020B0604020104020204" pitchFamily="34" charset="0"/>
              </a:rPr>
              <a:t>Please Note: </a:t>
            </a:r>
            <a:r>
              <a:rPr lang="en-US" sz="1800" i="1" dirty="0">
                <a:solidFill>
                  <a:srgbClr val="00B0F0"/>
                </a:solidFill>
                <a:latin typeface="Abadi" panose="020B0604020104020204" pitchFamily="34" charset="0"/>
              </a:rPr>
              <a:t>To see the maps </a:t>
            </a:r>
            <a:r>
              <a:rPr lang="en-US" sz="1800" i="1" dirty="0">
                <a:latin typeface="Abadi" panose="020B0604020104020204" pitchFamily="34" charset="0"/>
              </a:rPr>
              <a:t>created by ‘</a:t>
            </a:r>
            <a:r>
              <a:rPr lang="en-US" sz="1800" i="1" dirty="0" err="1">
                <a:latin typeface="Abadi" panose="020B0604020104020204" pitchFamily="34" charset="0"/>
              </a:rPr>
              <a:t>efjacobi</a:t>
            </a:r>
            <a:r>
              <a:rPr lang="en-US" sz="1800" i="1" dirty="0">
                <a:latin typeface="Abadi" panose="020B0604020104020204" pitchFamily="34" charset="0"/>
              </a:rPr>
              <a:t>’ in the GitHub Folium .</a:t>
            </a:r>
            <a:r>
              <a:rPr lang="en-US" sz="1800" i="1" dirty="0" err="1">
                <a:latin typeface="Abadi" panose="020B0604020104020204" pitchFamily="34" charset="0"/>
              </a:rPr>
              <a:t>ipynb</a:t>
            </a:r>
            <a:r>
              <a:rPr lang="en-US" sz="1800" i="1" dirty="0">
                <a:latin typeface="Abadi" panose="020B0604020104020204" pitchFamily="34" charset="0"/>
              </a:rPr>
              <a:t> notebook, go to the </a:t>
            </a:r>
            <a:r>
              <a:rPr lang="en-US" sz="1800" i="1" dirty="0" err="1">
                <a:latin typeface="Abadi" panose="020B0604020104020204" pitchFamily="34" charset="0"/>
              </a:rPr>
              <a:t>github</a:t>
            </a:r>
            <a:r>
              <a:rPr lang="en-US" sz="1800" i="1" dirty="0">
                <a:latin typeface="Abadi" panose="020B0604020104020204" pitchFamily="34" charset="0"/>
              </a:rPr>
              <a:t> editor and ‘Open in </a:t>
            </a:r>
            <a:r>
              <a:rPr lang="en-US" sz="1800" i="1" dirty="0" err="1">
                <a:latin typeface="Abadi" panose="020B0604020104020204" pitchFamily="34" charset="0"/>
              </a:rPr>
              <a:t>github.dev</a:t>
            </a:r>
            <a:r>
              <a:rPr lang="en-US" sz="1800" i="1" dirty="0">
                <a:latin typeface="Abadi" panose="020B0604020104020204" pitchFamily="34" charset="0"/>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(cont’d)</a:t>
            </a:r>
            <a:endParaRPr lang="en-US" dirty="0">
              <a:solidFill>
                <a:srgbClr val="0B49CB"/>
              </a:solidFill>
            </a:endParaRPr>
          </a:p>
        </p:txBody>
      </p:sp>
    </p:spTree>
    <p:extLst>
      <p:ext uri="{BB962C8B-B14F-4D97-AF65-F5344CB8AC3E}">
        <p14:creationId xmlns:p14="http://schemas.microsoft.com/office/powerpoint/2010/main" val="265285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700" dirty="0">
                <a:latin typeface="Abadi" panose="020B0604020104020204" pitchFamily="34" charset="0"/>
              </a:rPr>
              <a:t>Here we summarize what plots/graphs and interactions we have added to a </a:t>
            </a:r>
            <a:r>
              <a:rPr lang="en-US" sz="1700" dirty="0" err="1">
                <a:latin typeface="Abadi" panose="020B0604020104020204" pitchFamily="34" charset="0"/>
              </a:rPr>
              <a:t>Plotly</a:t>
            </a:r>
            <a:r>
              <a:rPr lang="en-US" sz="1700" dirty="0">
                <a:latin typeface="Abadi" panose="020B0604020104020204" pitchFamily="34" charset="0"/>
              </a:rPr>
              <a:t> Dash dashboard. We also explain why we added those </a:t>
            </a:r>
            <a:r>
              <a:rPr lang="en-US" sz="1700" dirty="0" err="1">
                <a:latin typeface="Abadi" panose="020B0604020104020204" pitchFamily="34" charset="0"/>
              </a:rPr>
              <a:t>Plotly</a:t>
            </a:r>
            <a:r>
              <a:rPr lang="en-US" sz="1700" dirty="0">
                <a:latin typeface="Abadi" panose="020B0604020104020204" pitchFamily="34" charset="0"/>
              </a:rPr>
              <a:t> Dash plots and interactions.</a:t>
            </a:r>
          </a:p>
          <a:p>
            <a:pPr>
              <a:lnSpc>
                <a:spcPct val="100000"/>
              </a:lnSpc>
              <a:spcBef>
                <a:spcPts val="1400"/>
              </a:spcBef>
            </a:pPr>
            <a:r>
              <a:rPr lang="en-US" sz="1700" dirty="0">
                <a:solidFill>
                  <a:srgbClr val="0B49CB"/>
                </a:solidFill>
                <a:latin typeface="Abadi" panose="020B0604020104020204" pitchFamily="34" charset="0"/>
              </a:rPr>
              <a:t>We built an interactive dashboard with </a:t>
            </a:r>
            <a:r>
              <a:rPr lang="en-US" sz="1700" dirty="0" err="1">
                <a:solidFill>
                  <a:srgbClr val="0B49CB"/>
                </a:solidFill>
                <a:latin typeface="Abadi" panose="020B0604020104020204" pitchFamily="34" charset="0"/>
              </a:rPr>
              <a:t>Plotly</a:t>
            </a:r>
            <a:r>
              <a:rPr lang="en-US" sz="1700" dirty="0">
                <a:solidFill>
                  <a:srgbClr val="0B49CB"/>
                </a:solidFill>
                <a:latin typeface="Abadi" panose="020B0604020104020204" pitchFamily="34" charset="0"/>
              </a:rPr>
              <a:t> dash</a:t>
            </a:r>
          </a:p>
          <a:p>
            <a:pPr>
              <a:lnSpc>
                <a:spcPct val="100000"/>
              </a:lnSpc>
              <a:spcBef>
                <a:spcPts val="1400"/>
              </a:spcBef>
            </a:pPr>
            <a:r>
              <a:rPr lang="en-US" sz="1700" dirty="0">
                <a:solidFill>
                  <a:srgbClr val="0B49CB"/>
                </a:solidFill>
                <a:latin typeface="Abadi" panose="020B0604020104020204" pitchFamily="34" charset="0"/>
              </a:rPr>
              <a:t>We plotted pie charts showing the total launches by sites</a:t>
            </a:r>
          </a:p>
          <a:p>
            <a:pPr>
              <a:lnSpc>
                <a:spcPct val="100000"/>
              </a:lnSpc>
              <a:spcBef>
                <a:spcPts val="1400"/>
              </a:spcBef>
            </a:pPr>
            <a:r>
              <a:rPr lang="en-US" sz="1700" dirty="0">
                <a:solidFill>
                  <a:srgbClr val="0B49CB"/>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12700">
              <a:lnSpc>
                <a:spcPct val="100000"/>
              </a:lnSpc>
              <a:spcBef>
                <a:spcPts val="1200"/>
              </a:spcBef>
            </a:pPr>
            <a:r>
              <a:rPr lang="en-US" sz="1700" spc="-10" dirty="0">
                <a:solidFill>
                  <a:srgbClr val="0B49CB"/>
                </a:solidFill>
                <a:latin typeface="Abadi" panose="020B0604020104020204" pitchFamily="34" charset="0"/>
                <a:cs typeface="Carlito"/>
              </a:rPr>
              <a:t>Specifically, the dashboard </a:t>
            </a:r>
            <a:r>
              <a:rPr lang="en-US" sz="1700" dirty="0">
                <a:solidFill>
                  <a:srgbClr val="0B49CB"/>
                </a:solidFill>
                <a:latin typeface="Abadi" panose="020B0604020104020204" pitchFamily="34" charset="0"/>
                <a:cs typeface="Carlito"/>
              </a:rPr>
              <a:t>includes a </a:t>
            </a:r>
            <a:r>
              <a:rPr lang="en-US" sz="1700" spc="-5" dirty="0">
                <a:solidFill>
                  <a:srgbClr val="0B49CB"/>
                </a:solidFill>
                <a:latin typeface="Abadi" panose="020B0604020104020204" pitchFamily="34" charset="0"/>
                <a:cs typeface="Carlito"/>
              </a:rPr>
              <a:t>pie </a:t>
            </a:r>
            <a:r>
              <a:rPr lang="en-US" sz="1700" dirty="0">
                <a:solidFill>
                  <a:srgbClr val="0B49CB"/>
                </a:solidFill>
                <a:latin typeface="Abadi" panose="020B0604020104020204" pitchFamily="34" charset="0"/>
                <a:cs typeface="Carlito"/>
              </a:rPr>
              <a:t>chart and a </a:t>
            </a:r>
            <a:r>
              <a:rPr lang="en-US" sz="1700" spc="-25" dirty="0">
                <a:solidFill>
                  <a:srgbClr val="0B49CB"/>
                </a:solidFill>
                <a:latin typeface="Abadi" panose="020B0604020104020204" pitchFamily="34" charset="0"/>
                <a:cs typeface="Carlito"/>
              </a:rPr>
              <a:t>scatter</a:t>
            </a:r>
            <a:r>
              <a:rPr lang="en-US" sz="1700" spc="-13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plot.</a:t>
            </a:r>
            <a:endParaRPr lang="en-US" sz="1700" dirty="0">
              <a:solidFill>
                <a:srgbClr val="0B49CB"/>
              </a:solidFill>
              <a:latin typeface="Abadi" panose="020B0604020104020204" pitchFamily="34" charset="0"/>
              <a:cs typeface="Carlito"/>
            </a:endParaRPr>
          </a:p>
          <a:p>
            <a:pPr marL="469900" marR="84455" lvl="1">
              <a:lnSpc>
                <a:spcPts val="2290"/>
              </a:lnSpc>
              <a:spcBef>
                <a:spcPts val="1275"/>
              </a:spcBef>
            </a:pPr>
            <a:r>
              <a:rPr lang="en-US" sz="1700" spc="-5" dirty="0">
                <a:solidFill>
                  <a:srgbClr val="0B49CB"/>
                </a:solidFill>
                <a:latin typeface="Abadi" panose="020B0604020104020204" pitchFamily="34" charset="0"/>
                <a:cs typeface="Carlito"/>
              </a:rPr>
              <a:t>Pie </a:t>
            </a:r>
            <a:r>
              <a:rPr lang="en-US" sz="1700" dirty="0">
                <a:solidFill>
                  <a:srgbClr val="0B49CB"/>
                </a:solidFill>
                <a:latin typeface="Abadi" panose="020B0604020104020204" pitchFamily="34" charset="0"/>
                <a:cs typeface="Carlito"/>
              </a:rPr>
              <a:t>chart </a:t>
            </a:r>
            <a:r>
              <a:rPr lang="en-US" sz="1700" spc="-5" dirty="0">
                <a:solidFill>
                  <a:srgbClr val="0B49CB"/>
                </a:solidFill>
                <a:latin typeface="Abadi" panose="020B0604020104020204" pitchFamily="34" charset="0"/>
                <a:cs typeface="Carlito"/>
              </a:rPr>
              <a:t>can be selected </a:t>
            </a:r>
            <a:r>
              <a:rPr lang="en-US" sz="1700" spc="-20" dirty="0">
                <a:solidFill>
                  <a:srgbClr val="0B49CB"/>
                </a:solidFill>
                <a:latin typeface="Abadi" panose="020B0604020104020204" pitchFamily="34" charset="0"/>
                <a:cs typeface="Carlito"/>
              </a:rPr>
              <a:t>to </a:t>
            </a:r>
            <a:r>
              <a:rPr lang="en-US" sz="1700" spc="-5" dirty="0">
                <a:solidFill>
                  <a:srgbClr val="0B49CB"/>
                </a:solidFill>
                <a:latin typeface="Abadi" panose="020B0604020104020204" pitchFamily="34" charset="0"/>
                <a:cs typeface="Carlito"/>
              </a:rPr>
              <a:t>show distribution of successful </a:t>
            </a:r>
            <a:r>
              <a:rPr lang="en-US" sz="1700" dirty="0">
                <a:solidFill>
                  <a:srgbClr val="0B49CB"/>
                </a:solidFill>
                <a:latin typeface="Abadi" panose="020B0604020104020204" pitchFamily="34" charset="0"/>
                <a:cs typeface="Carlito"/>
              </a:rPr>
              <a:t>landings </a:t>
            </a:r>
            <a:r>
              <a:rPr lang="en-US" sz="1700" spc="-20" dirty="0">
                <a:solidFill>
                  <a:srgbClr val="0B49CB"/>
                </a:solidFill>
                <a:latin typeface="Abadi" panose="020B0604020104020204" pitchFamily="34" charset="0"/>
                <a:cs typeface="Carlito"/>
              </a:rPr>
              <a:t>across </a:t>
            </a:r>
            <a:r>
              <a:rPr lang="en-US" sz="1700" dirty="0">
                <a:solidFill>
                  <a:srgbClr val="0B49CB"/>
                </a:solidFill>
                <a:latin typeface="Abadi" panose="020B0604020104020204" pitchFamily="34" charset="0"/>
                <a:cs typeface="Carlito"/>
              </a:rPr>
              <a:t>all launch </a:t>
            </a:r>
            <a:r>
              <a:rPr lang="en-US" sz="1700" spc="-20" dirty="0">
                <a:solidFill>
                  <a:srgbClr val="0B49CB"/>
                </a:solidFill>
                <a:latin typeface="Abadi" panose="020B0604020104020204" pitchFamily="34" charset="0"/>
                <a:cs typeface="Carlito"/>
              </a:rPr>
              <a:t>sites </a:t>
            </a:r>
            <a:r>
              <a:rPr lang="en-US" sz="1700" dirty="0">
                <a:solidFill>
                  <a:srgbClr val="0B49CB"/>
                </a:solidFill>
                <a:latin typeface="Abadi" panose="020B0604020104020204" pitchFamily="34" charset="0"/>
                <a:cs typeface="Carlito"/>
              </a:rPr>
              <a:t>and  </a:t>
            </a:r>
            <a:r>
              <a:rPr lang="en-US" sz="1700" spc="-5" dirty="0">
                <a:solidFill>
                  <a:srgbClr val="0B49CB"/>
                </a:solidFill>
                <a:latin typeface="Abadi" panose="020B0604020104020204" pitchFamily="34" charset="0"/>
                <a:cs typeface="Carlito"/>
              </a:rPr>
              <a:t>can </a:t>
            </a:r>
            <a:r>
              <a:rPr lang="en-US" sz="1700" dirty="0">
                <a:solidFill>
                  <a:srgbClr val="0B49CB"/>
                </a:solidFill>
                <a:latin typeface="Abadi" panose="020B0604020104020204" pitchFamily="34" charset="0"/>
                <a:cs typeface="Carlito"/>
              </a:rPr>
              <a:t>be </a:t>
            </a:r>
            <a:r>
              <a:rPr lang="en-US" sz="1700" spc="-5" dirty="0">
                <a:solidFill>
                  <a:srgbClr val="0B49CB"/>
                </a:solidFill>
                <a:latin typeface="Abadi" panose="020B0604020104020204" pitchFamily="34" charset="0"/>
                <a:cs typeface="Carlito"/>
              </a:rPr>
              <a:t>selected </a:t>
            </a:r>
            <a:r>
              <a:rPr lang="en-US" sz="1700" spc="-20" dirty="0">
                <a:solidFill>
                  <a:srgbClr val="0B49CB"/>
                </a:solidFill>
                <a:latin typeface="Abadi" panose="020B0604020104020204" pitchFamily="34" charset="0"/>
                <a:cs typeface="Carlito"/>
              </a:rPr>
              <a:t>to </a:t>
            </a:r>
            <a:r>
              <a:rPr lang="en-US" sz="1700" spc="-5" dirty="0">
                <a:solidFill>
                  <a:srgbClr val="0B49CB"/>
                </a:solidFill>
                <a:latin typeface="Abadi" panose="020B0604020104020204" pitchFamily="34" charset="0"/>
                <a:cs typeface="Carlito"/>
              </a:rPr>
              <a:t>show </a:t>
            </a:r>
            <a:r>
              <a:rPr lang="en-US" sz="1700" dirty="0">
                <a:solidFill>
                  <a:srgbClr val="0B49CB"/>
                </a:solidFill>
                <a:latin typeface="Abadi" panose="020B0604020104020204" pitchFamily="34" charset="0"/>
                <a:cs typeface="Carlito"/>
              </a:rPr>
              <a:t>individual launch </a:t>
            </a:r>
            <a:r>
              <a:rPr lang="en-US" sz="1700" spc="-20" dirty="0">
                <a:solidFill>
                  <a:srgbClr val="0B49CB"/>
                </a:solidFill>
                <a:latin typeface="Abadi" panose="020B0604020104020204" pitchFamily="34" charset="0"/>
                <a:cs typeface="Carlito"/>
              </a:rPr>
              <a:t>site </a:t>
            </a:r>
            <a:r>
              <a:rPr lang="en-US" sz="1700" dirty="0">
                <a:solidFill>
                  <a:srgbClr val="0B49CB"/>
                </a:solidFill>
                <a:latin typeface="Abadi" panose="020B0604020104020204" pitchFamily="34" charset="0"/>
                <a:cs typeface="Carlito"/>
              </a:rPr>
              <a:t>success</a:t>
            </a:r>
            <a:r>
              <a:rPr lang="en-US" sz="1700" spc="-110" dirty="0">
                <a:solidFill>
                  <a:srgbClr val="0B49CB"/>
                </a:solidFill>
                <a:latin typeface="Abadi" panose="020B0604020104020204" pitchFamily="34" charset="0"/>
                <a:cs typeface="Carlito"/>
              </a:rPr>
              <a:t> </a:t>
            </a:r>
            <a:r>
              <a:rPr lang="en-US" sz="1700" spc="-30" dirty="0">
                <a:solidFill>
                  <a:srgbClr val="0B49CB"/>
                </a:solidFill>
                <a:latin typeface="Abadi" panose="020B0604020104020204" pitchFamily="34" charset="0"/>
                <a:cs typeface="Carlito"/>
              </a:rPr>
              <a:t>rates.</a:t>
            </a:r>
            <a:endParaRPr lang="en-US" sz="1700" dirty="0">
              <a:solidFill>
                <a:srgbClr val="0B49CB"/>
              </a:solidFill>
              <a:latin typeface="Abadi" panose="020B0604020104020204" pitchFamily="34" charset="0"/>
              <a:cs typeface="Carlito"/>
            </a:endParaRPr>
          </a:p>
          <a:p>
            <a:pPr marL="469900" marR="5080" lvl="1">
              <a:lnSpc>
                <a:spcPts val="2210"/>
              </a:lnSpc>
              <a:spcBef>
                <a:spcPts val="1375"/>
              </a:spcBef>
            </a:pPr>
            <a:r>
              <a:rPr lang="en-US" sz="1700" spc="-25" dirty="0">
                <a:solidFill>
                  <a:srgbClr val="0B49CB"/>
                </a:solidFill>
                <a:latin typeface="Abadi" panose="020B0604020104020204" pitchFamily="34" charset="0"/>
                <a:cs typeface="Carlito"/>
              </a:rPr>
              <a:t>Scatter </a:t>
            </a:r>
            <a:r>
              <a:rPr lang="en-US" sz="1700" spc="-5" dirty="0">
                <a:solidFill>
                  <a:srgbClr val="0B49CB"/>
                </a:solidFill>
                <a:latin typeface="Abadi" panose="020B0604020104020204" pitchFamily="34" charset="0"/>
                <a:cs typeface="Carlito"/>
              </a:rPr>
              <a:t>plot </a:t>
            </a:r>
            <a:r>
              <a:rPr lang="en-US" sz="1700" spc="-40" dirty="0">
                <a:solidFill>
                  <a:srgbClr val="0B49CB"/>
                </a:solidFill>
                <a:latin typeface="Abadi" panose="020B0604020104020204" pitchFamily="34" charset="0"/>
                <a:cs typeface="Carlito"/>
              </a:rPr>
              <a:t>takes </a:t>
            </a:r>
            <a:r>
              <a:rPr lang="en-US" sz="1700" spc="-20" dirty="0">
                <a:solidFill>
                  <a:srgbClr val="0B49CB"/>
                </a:solidFill>
                <a:latin typeface="Abadi" panose="020B0604020104020204" pitchFamily="34" charset="0"/>
                <a:cs typeface="Carlito"/>
              </a:rPr>
              <a:t>two </a:t>
            </a:r>
            <a:r>
              <a:rPr lang="en-US" sz="1700" dirty="0">
                <a:solidFill>
                  <a:srgbClr val="0B49CB"/>
                </a:solidFill>
                <a:latin typeface="Abadi" panose="020B0604020104020204" pitchFamily="34" charset="0"/>
                <a:cs typeface="Carlito"/>
              </a:rPr>
              <a:t>inputs: All </a:t>
            </a:r>
            <a:r>
              <a:rPr lang="en-US" sz="1700" spc="-20" dirty="0">
                <a:solidFill>
                  <a:srgbClr val="0B49CB"/>
                </a:solidFill>
                <a:latin typeface="Abadi" panose="020B0604020104020204" pitchFamily="34" charset="0"/>
                <a:cs typeface="Carlito"/>
              </a:rPr>
              <a:t>sites </a:t>
            </a:r>
            <a:r>
              <a:rPr lang="en-US" sz="1700" spc="-5" dirty="0">
                <a:solidFill>
                  <a:srgbClr val="0B49CB"/>
                </a:solidFill>
                <a:latin typeface="Abadi" panose="020B0604020104020204" pitchFamily="34" charset="0"/>
                <a:cs typeface="Carlito"/>
              </a:rPr>
              <a:t>or </a:t>
            </a:r>
            <a:r>
              <a:rPr lang="en-US" sz="1700" dirty="0">
                <a:solidFill>
                  <a:srgbClr val="0B49CB"/>
                </a:solidFill>
                <a:latin typeface="Abadi" panose="020B0604020104020204" pitchFamily="34" charset="0"/>
                <a:cs typeface="Carlito"/>
              </a:rPr>
              <a:t>individual </a:t>
            </a:r>
            <a:r>
              <a:rPr lang="en-US" sz="1700" spc="-20" dirty="0">
                <a:solidFill>
                  <a:srgbClr val="0B49CB"/>
                </a:solidFill>
                <a:latin typeface="Abadi" panose="020B0604020104020204" pitchFamily="34" charset="0"/>
                <a:cs typeface="Carlito"/>
              </a:rPr>
              <a:t>site </a:t>
            </a:r>
            <a:r>
              <a:rPr lang="en-US" sz="1700" dirty="0">
                <a:solidFill>
                  <a:srgbClr val="0B49CB"/>
                </a:solidFill>
                <a:latin typeface="Abadi" panose="020B0604020104020204" pitchFamily="34" charset="0"/>
                <a:cs typeface="Carlito"/>
              </a:rPr>
              <a:t>and </a:t>
            </a:r>
            <a:r>
              <a:rPr lang="en-US" sz="1700" spc="-5" dirty="0">
                <a:solidFill>
                  <a:srgbClr val="0B49CB"/>
                </a:solidFill>
                <a:latin typeface="Abadi" panose="020B0604020104020204" pitchFamily="34" charset="0"/>
                <a:cs typeface="Carlito"/>
              </a:rPr>
              <a:t>payload mass on </a:t>
            </a:r>
            <a:r>
              <a:rPr lang="en-US" sz="1700" dirty="0">
                <a:solidFill>
                  <a:srgbClr val="0B49CB"/>
                </a:solidFill>
                <a:latin typeface="Abadi" panose="020B0604020104020204" pitchFamily="34" charset="0"/>
                <a:cs typeface="Carlito"/>
              </a:rPr>
              <a:t>a </a:t>
            </a:r>
            <a:r>
              <a:rPr lang="en-US" sz="1700" spc="-5" dirty="0">
                <a:solidFill>
                  <a:srgbClr val="0B49CB"/>
                </a:solidFill>
                <a:latin typeface="Abadi" panose="020B0604020104020204" pitchFamily="34" charset="0"/>
                <a:cs typeface="Carlito"/>
              </a:rPr>
              <a:t>slider between </a:t>
            </a:r>
            <a:r>
              <a:rPr lang="en-US" sz="1700" dirty="0">
                <a:solidFill>
                  <a:srgbClr val="0B49CB"/>
                </a:solidFill>
                <a:latin typeface="Abadi" panose="020B0604020104020204" pitchFamily="34" charset="0"/>
                <a:cs typeface="Carlito"/>
              </a:rPr>
              <a:t>0  and 10000</a:t>
            </a:r>
            <a:r>
              <a:rPr lang="en-US" sz="1700" spc="-10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kg.</a:t>
            </a:r>
          </a:p>
          <a:p>
            <a:pPr marL="469900" lvl="1">
              <a:lnSpc>
                <a:spcPct val="100000"/>
              </a:lnSpc>
              <a:spcBef>
                <a:spcPts val="1050"/>
              </a:spcBef>
            </a:pPr>
            <a:r>
              <a:rPr lang="en-US" sz="1700" spc="-5" dirty="0">
                <a:solidFill>
                  <a:srgbClr val="0B49CB"/>
                </a:solidFill>
                <a:latin typeface="Abadi" panose="020B0604020104020204" pitchFamily="34" charset="0"/>
                <a:cs typeface="Carlito"/>
              </a:rPr>
              <a:t>The pie </a:t>
            </a:r>
            <a:r>
              <a:rPr lang="en-US" sz="1700" dirty="0">
                <a:solidFill>
                  <a:srgbClr val="0B49CB"/>
                </a:solidFill>
                <a:latin typeface="Abadi" panose="020B0604020104020204" pitchFamily="34" charset="0"/>
                <a:cs typeface="Carlito"/>
              </a:rPr>
              <a:t>chart is </a:t>
            </a:r>
            <a:r>
              <a:rPr lang="en-US" sz="1700" spc="-5" dirty="0">
                <a:solidFill>
                  <a:srgbClr val="0B49CB"/>
                </a:solidFill>
                <a:latin typeface="Abadi" panose="020B0604020104020204" pitchFamily="34" charset="0"/>
                <a:cs typeface="Carlito"/>
              </a:rPr>
              <a:t>used </a:t>
            </a:r>
            <a:r>
              <a:rPr lang="en-US" sz="1700" spc="-20" dirty="0">
                <a:solidFill>
                  <a:srgbClr val="0B49CB"/>
                </a:solidFill>
                <a:latin typeface="Abadi" panose="020B0604020104020204" pitchFamily="34" charset="0"/>
                <a:cs typeface="Carlito"/>
              </a:rPr>
              <a:t>to visualize </a:t>
            </a:r>
            <a:r>
              <a:rPr lang="en-US" sz="1700" dirty="0">
                <a:solidFill>
                  <a:srgbClr val="0B49CB"/>
                </a:solidFill>
                <a:latin typeface="Abadi" panose="020B0604020104020204" pitchFamily="34" charset="0"/>
                <a:cs typeface="Carlito"/>
              </a:rPr>
              <a:t>launch </a:t>
            </a:r>
            <a:r>
              <a:rPr lang="en-US" sz="1700" spc="-20" dirty="0">
                <a:solidFill>
                  <a:srgbClr val="0B49CB"/>
                </a:solidFill>
                <a:latin typeface="Abadi" panose="020B0604020104020204" pitchFamily="34" charset="0"/>
                <a:cs typeface="Carlito"/>
              </a:rPr>
              <a:t>site </a:t>
            </a:r>
            <a:r>
              <a:rPr lang="en-US" sz="1700" dirty="0">
                <a:solidFill>
                  <a:srgbClr val="0B49CB"/>
                </a:solidFill>
                <a:latin typeface="Abadi" panose="020B0604020104020204" pitchFamily="34" charset="0"/>
                <a:cs typeface="Carlito"/>
              </a:rPr>
              <a:t>success</a:t>
            </a:r>
            <a:r>
              <a:rPr lang="en-US" sz="1700" spc="20" dirty="0">
                <a:solidFill>
                  <a:srgbClr val="0B49CB"/>
                </a:solidFill>
                <a:latin typeface="Abadi" panose="020B0604020104020204" pitchFamily="34" charset="0"/>
                <a:cs typeface="Carlito"/>
              </a:rPr>
              <a:t> </a:t>
            </a:r>
            <a:r>
              <a:rPr lang="en-US" sz="1700" spc="-40" dirty="0">
                <a:solidFill>
                  <a:srgbClr val="0B49CB"/>
                </a:solidFill>
                <a:latin typeface="Abadi" panose="020B0604020104020204" pitchFamily="34" charset="0"/>
                <a:cs typeface="Carlito"/>
              </a:rPr>
              <a:t>rate.</a:t>
            </a:r>
            <a:endParaRPr lang="en-US" sz="1700" dirty="0">
              <a:solidFill>
                <a:srgbClr val="0B49CB"/>
              </a:solidFill>
              <a:latin typeface="Abadi" panose="020B0604020104020204" pitchFamily="34" charset="0"/>
              <a:cs typeface="Carlito"/>
            </a:endParaRPr>
          </a:p>
          <a:p>
            <a:pPr marL="469900" lvl="1">
              <a:lnSpc>
                <a:spcPts val="2350"/>
              </a:lnSpc>
              <a:spcBef>
                <a:spcPts val="1105"/>
              </a:spcBef>
            </a:pPr>
            <a:r>
              <a:rPr lang="en-US" sz="1700" spc="-5" dirty="0">
                <a:solidFill>
                  <a:srgbClr val="0B49CB"/>
                </a:solidFill>
                <a:latin typeface="Abadi" panose="020B0604020104020204" pitchFamily="34" charset="0"/>
                <a:cs typeface="Carlito"/>
              </a:rPr>
              <a:t>The </a:t>
            </a:r>
            <a:r>
              <a:rPr lang="en-US" sz="1700" spc="-25" dirty="0">
                <a:solidFill>
                  <a:srgbClr val="0B49CB"/>
                </a:solidFill>
                <a:latin typeface="Abadi" panose="020B0604020104020204" pitchFamily="34" charset="0"/>
                <a:cs typeface="Carlito"/>
              </a:rPr>
              <a:t>scatter </a:t>
            </a:r>
            <a:r>
              <a:rPr lang="en-US" sz="1700" spc="-5" dirty="0">
                <a:solidFill>
                  <a:srgbClr val="0B49CB"/>
                </a:solidFill>
                <a:latin typeface="Abadi" panose="020B0604020104020204" pitchFamily="34" charset="0"/>
                <a:cs typeface="Carlito"/>
              </a:rPr>
              <a:t>plot can help </a:t>
            </a:r>
            <a:r>
              <a:rPr lang="en-US" sz="1700" dirty="0">
                <a:solidFill>
                  <a:srgbClr val="0B49CB"/>
                </a:solidFill>
                <a:latin typeface="Abadi" panose="020B0604020104020204" pitchFamily="34" charset="0"/>
                <a:cs typeface="Carlito"/>
              </a:rPr>
              <a:t>us </a:t>
            </a:r>
            <a:r>
              <a:rPr lang="en-US" sz="1700" spc="-5" dirty="0">
                <a:solidFill>
                  <a:srgbClr val="0B49CB"/>
                </a:solidFill>
                <a:latin typeface="Abadi" panose="020B0604020104020204" pitchFamily="34" charset="0"/>
                <a:cs typeface="Carlito"/>
              </a:rPr>
              <a:t>see how </a:t>
            </a:r>
            <a:r>
              <a:rPr lang="en-US" sz="1700" dirty="0">
                <a:solidFill>
                  <a:srgbClr val="0B49CB"/>
                </a:solidFill>
                <a:latin typeface="Abadi" panose="020B0604020104020204" pitchFamily="34" charset="0"/>
                <a:cs typeface="Carlito"/>
              </a:rPr>
              <a:t>success </a:t>
            </a:r>
            <a:r>
              <a:rPr lang="en-US" sz="1700" spc="-10" dirty="0">
                <a:solidFill>
                  <a:srgbClr val="0B49CB"/>
                </a:solidFill>
                <a:latin typeface="Abadi" panose="020B0604020104020204" pitchFamily="34" charset="0"/>
                <a:cs typeface="Carlito"/>
              </a:rPr>
              <a:t>varies </a:t>
            </a:r>
            <a:r>
              <a:rPr lang="en-US" sz="1700" spc="-20" dirty="0">
                <a:solidFill>
                  <a:srgbClr val="0B49CB"/>
                </a:solidFill>
                <a:latin typeface="Abadi" panose="020B0604020104020204" pitchFamily="34" charset="0"/>
                <a:cs typeface="Carlito"/>
              </a:rPr>
              <a:t>across </a:t>
            </a:r>
            <a:r>
              <a:rPr lang="en-US" sz="1700" dirty="0">
                <a:solidFill>
                  <a:srgbClr val="0B49CB"/>
                </a:solidFill>
                <a:latin typeface="Abadi" panose="020B0604020104020204" pitchFamily="34" charset="0"/>
                <a:cs typeface="Carlito"/>
              </a:rPr>
              <a:t>launch </a:t>
            </a:r>
            <a:r>
              <a:rPr lang="en-US" sz="1700" spc="-20" dirty="0">
                <a:solidFill>
                  <a:srgbClr val="0B49CB"/>
                </a:solidFill>
                <a:latin typeface="Abadi" panose="020B0604020104020204" pitchFamily="34" charset="0"/>
                <a:cs typeface="Carlito"/>
              </a:rPr>
              <a:t>sites, </a:t>
            </a:r>
            <a:r>
              <a:rPr lang="en-US" sz="1700" spc="-10" dirty="0">
                <a:solidFill>
                  <a:srgbClr val="0B49CB"/>
                </a:solidFill>
                <a:latin typeface="Abadi" panose="020B0604020104020204" pitchFamily="34" charset="0"/>
                <a:cs typeface="Carlito"/>
              </a:rPr>
              <a:t>payload </a:t>
            </a:r>
            <a:r>
              <a:rPr lang="en-US" sz="1700" spc="-5" dirty="0">
                <a:solidFill>
                  <a:srgbClr val="0B49CB"/>
                </a:solidFill>
                <a:latin typeface="Abadi" panose="020B0604020104020204" pitchFamily="34" charset="0"/>
                <a:cs typeface="Carlito"/>
              </a:rPr>
              <a:t>mass,</a:t>
            </a:r>
            <a:r>
              <a:rPr lang="en-US" sz="1700" spc="1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and </a:t>
            </a:r>
            <a:r>
              <a:rPr lang="en-US" sz="1700" spc="-20" dirty="0">
                <a:solidFill>
                  <a:srgbClr val="0B49CB"/>
                </a:solidFill>
                <a:latin typeface="Abadi" panose="020B0604020104020204" pitchFamily="34" charset="0"/>
                <a:cs typeface="Carlito"/>
              </a:rPr>
              <a:t>booster </a:t>
            </a:r>
            <a:r>
              <a:rPr lang="en-US" sz="1700" spc="-25" dirty="0">
                <a:solidFill>
                  <a:srgbClr val="0B49CB"/>
                </a:solidFill>
                <a:latin typeface="Abadi" panose="020B0604020104020204" pitchFamily="34" charset="0"/>
                <a:cs typeface="Carlito"/>
              </a:rPr>
              <a:t>version</a:t>
            </a:r>
            <a:r>
              <a:rPr lang="en-US" sz="1700" dirty="0">
                <a:solidFill>
                  <a:srgbClr val="0B49CB"/>
                </a:solidFill>
                <a:latin typeface="Abadi" panose="020B0604020104020204" pitchFamily="34" charset="0"/>
                <a:cs typeface="Carlito"/>
              </a:rPr>
              <a:t> </a:t>
            </a:r>
            <a:r>
              <a:rPr lang="en-US" sz="1700" spc="-45" dirty="0">
                <a:solidFill>
                  <a:srgbClr val="0B49CB"/>
                </a:solidFill>
                <a:latin typeface="Abadi" panose="020B0604020104020204" pitchFamily="34" charset="0"/>
                <a:cs typeface="Carlito"/>
              </a:rPr>
              <a:t>category.</a:t>
            </a:r>
            <a:endParaRPr lang="en-US" sz="1700" dirty="0">
              <a:solidFill>
                <a:srgbClr val="0B49CB"/>
              </a:solidFill>
              <a:latin typeface="Abadi" panose="020B0604020104020204" pitchFamily="34" charset="0"/>
              <a:cs typeface="Carlito"/>
            </a:endParaRPr>
          </a:p>
          <a:p>
            <a:pPr marL="0" indent="0">
              <a:lnSpc>
                <a:spcPct val="100000"/>
              </a:lnSpc>
              <a:spcBef>
                <a:spcPts val="925"/>
              </a:spcBef>
              <a:buNone/>
            </a:pPr>
            <a:endParaRPr lang="en-US" sz="2400" dirty="0">
              <a:latin typeface="Abadi" panose="020B0604020104020204" pitchFamily="34" charset="0"/>
              <a:cs typeface="Carlito"/>
            </a:endParaRP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(cont’d)</a:t>
            </a:r>
          </a:p>
        </p:txBody>
      </p:sp>
    </p:spTree>
    <p:extLst>
      <p:ext uri="{BB962C8B-B14F-4D97-AF65-F5344CB8AC3E}">
        <p14:creationId xmlns:p14="http://schemas.microsoft.com/office/powerpoint/2010/main" val="3481625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200"/>
              </a:spcBef>
              <a:buNone/>
            </a:pPr>
            <a:r>
              <a:rPr lang="en-US" sz="2800" i="1" spc="-60" dirty="0">
                <a:solidFill>
                  <a:srgbClr val="0B49CB"/>
                </a:solidFill>
                <a:latin typeface="Abadi" panose="020B0604020104020204" pitchFamily="34" charset="0"/>
                <a:cs typeface="Carlito"/>
              </a:rPr>
              <a:t>  </a:t>
            </a:r>
            <a:r>
              <a:rPr lang="en-US" sz="1700" i="1" spc="-60" dirty="0">
                <a:solidFill>
                  <a:srgbClr val="0B49CB"/>
                </a:solidFill>
                <a:latin typeface="Abadi" panose="020B0604020104020204" pitchFamily="34" charset="0"/>
                <a:cs typeface="Carlito"/>
              </a:rPr>
              <a:t>These Dashboards are displayed in the Results Section (beginning at Page 65 of this report).</a:t>
            </a:r>
            <a:endParaRPr lang="en-US" sz="1700" dirty="0">
              <a:latin typeface="Abadi" panose="020B0604020104020204" pitchFamily="34" charset="0"/>
              <a:cs typeface="Carlito"/>
            </a:endParaRPr>
          </a:p>
          <a:p>
            <a:pPr marL="0" indent="0">
              <a:lnSpc>
                <a:spcPct val="100000"/>
              </a:lnSpc>
              <a:spcBef>
                <a:spcPts val="1200"/>
              </a:spcBef>
              <a:buNone/>
            </a:pPr>
            <a:endParaRPr lang="en-US" sz="1700" dirty="0">
              <a:latin typeface="Abadi" panose="020B0604020104020204" pitchFamily="34" charset="0"/>
              <a:cs typeface="Carlito"/>
            </a:endParaRPr>
          </a:p>
          <a:p>
            <a:pPr marL="0" indent="0">
              <a:lnSpc>
                <a:spcPct val="100000"/>
              </a:lnSpc>
              <a:spcBef>
                <a:spcPts val="925"/>
              </a:spcBef>
              <a:buNone/>
            </a:pPr>
            <a:r>
              <a:rPr lang="en-US" sz="1700" u="heavy" dirty="0">
                <a:solidFill>
                  <a:srgbClr val="404040"/>
                </a:solidFill>
                <a:uFill>
                  <a:solidFill>
                    <a:srgbClr val="404040"/>
                  </a:solidFill>
                </a:uFill>
                <a:latin typeface="Abadi" panose="020B0604020104020204" pitchFamily="34" charset="0"/>
                <a:cs typeface="Carlito"/>
              </a:rPr>
              <a:t>Dashboard with </a:t>
            </a:r>
            <a:r>
              <a:rPr lang="en-US" sz="1700" u="heavy" dirty="0" err="1">
                <a:solidFill>
                  <a:srgbClr val="404040"/>
                </a:solidFill>
                <a:uFill>
                  <a:solidFill>
                    <a:srgbClr val="404040"/>
                  </a:solidFill>
                </a:uFill>
                <a:latin typeface="Abadi" panose="020B0604020104020204" pitchFamily="34" charset="0"/>
                <a:cs typeface="Carlito"/>
              </a:rPr>
              <a:t>Plotly</a:t>
            </a:r>
            <a:r>
              <a:rPr lang="en-US" sz="1700" u="heavy" dirty="0">
                <a:solidFill>
                  <a:srgbClr val="404040"/>
                </a:solidFill>
                <a:uFill>
                  <a:solidFill>
                    <a:srgbClr val="404040"/>
                  </a:solidFill>
                </a:uFill>
                <a:latin typeface="Abadi" panose="020B0604020104020204" pitchFamily="34" charset="0"/>
                <a:cs typeface="Carlito"/>
              </a:rPr>
              <a:t> Dash GitHub</a:t>
            </a:r>
            <a:r>
              <a:rPr lang="en-US" sz="1700" u="heavy" spc="5" dirty="0">
                <a:solidFill>
                  <a:srgbClr val="404040"/>
                </a:solidFill>
                <a:uFill>
                  <a:solidFill>
                    <a:srgbClr val="404040"/>
                  </a:solidFill>
                </a:uFill>
                <a:latin typeface="Abadi" panose="020B0604020104020204" pitchFamily="34" charset="0"/>
                <a:cs typeface="Carlito"/>
              </a:rPr>
              <a:t> </a:t>
            </a:r>
            <a:r>
              <a:rPr lang="en-US" sz="1700" u="heavy" spc="-5" dirty="0">
                <a:solidFill>
                  <a:srgbClr val="404040"/>
                </a:solidFill>
                <a:uFill>
                  <a:solidFill>
                    <a:srgbClr val="404040"/>
                  </a:solidFill>
                </a:uFill>
                <a:latin typeface="Abadi" panose="020B0604020104020204" pitchFamily="34" charset="0"/>
                <a:cs typeface="Carlito"/>
              </a:rPr>
              <a:t>url:</a:t>
            </a:r>
            <a:endParaRPr lang="en-US" sz="1700" dirty="0">
              <a:solidFill>
                <a:srgbClr val="FF0000"/>
              </a:solidFill>
              <a:latin typeface="Abadi" panose="020B0604020104020204" pitchFamily="34" charset="0"/>
              <a:cs typeface="Carlito"/>
            </a:endParaRPr>
          </a:p>
          <a:p>
            <a:pPr marL="0" indent="0">
              <a:lnSpc>
                <a:spcPct val="100000"/>
              </a:lnSpc>
              <a:spcBef>
                <a:spcPts val="1400"/>
              </a:spcBef>
              <a:buNone/>
            </a:pPr>
            <a:r>
              <a:rPr lang="en-US" sz="1600" dirty="0">
                <a:solidFill>
                  <a:srgbClr val="0B49CB"/>
                </a:solidFill>
                <a:latin typeface="Abadi" panose="020B0604020104020204" pitchFamily="34" charset="0"/>
              </a:rPr>
              <a:t>https://github.dev/efjacobi/IBM-Professional-Certificate-DS-CAPSTONE-efjacobi/blob/master/edgar%20dash%20app%20text.txt</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(cont’d)</a:t>
            </a:r>
          </a:p>
        </p:txBody>
      </p:sp>
    </p:spTree>
    <p:extLst>
      <p:ext uri="{BB962C8B-B14F-4D97-AF65-F5344CB8AC3E}">
        <p14:creationId xmlns:p14="http://schemas.microsoft.com/office/powerpoint/2010/main" val="99376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937158" y="1501161"/>
            <a:ext cx="9745589" cy="4351338"/>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summarizes how we built, evaluated, improved, and found the best performing classification model. We present our model development process using key phrases and a flowchart.</a:t>
            </a:r>
          </a:p>
          <a:p>
            <a:pPr lvl="1">
              <a:lnSpc>
                <a:spcPct val="100000"/>
              </a:lnSpc>
              <a:spcBef>
                <a:spcPts val="1400"/>
              </a:spcBef>
            </a:pPr>
            <a:r>
              <a:rPr lang="en-US" sz="1700" dirty="0">
                <a:solidFill>
                  <a:srgbClr val="0B49CB"/>
                </a:solidFill>
                <a:latin typeface="Abadi" panose="020B0604020104020204" pitchFamily="34" charset="0"/>
              </a:rPr>
              <a:t>We loaded the data as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from previously stored Falcon 9 launch dataset_part_2.csv, transformed the data using </a:t>
            </a:r>
            <a:r>
              <a:rPr lang="en-US" sz="1700" dirty="0" err="1">
                <a:solidFill>
                  <a:srgbClr val="0B49CB"/>
                </a:solidFill>
                <a:latin typeface="Abadi" panose="020B0604020104020204" pitchFamily="34" charset="0"/>
              </a:rPr>
              <a:t>sklearn</a:t>
            </a:r>
            <a:r>
              <a:rPr lang="en-US" sz="1700" dirty="0">
                <a:solidFill>
                  <a:srgbClr val="0B49CB"/>
                </a:solidFill>
                <a:latin typeface="Abadi" panose="020B0604020104020204" pitchFamily="34" charset="0"/>
              </a:rPr>
              <a:t> </a:t>
            </a:r>
            <a:r>
              <a:rPr lang="en-US" sz="1700" dirty="0" err="1">
                <a:solidFill>
                  <a:srgbClr val="0B49CB"/>
                </a:solidFill>
                <a:latin typeface="Abadi" panose="020B0604020104020204" pitchFamily="34" charset="0"/>
              </a:rPr>
              <a:t>StandardScaler</a:t>
            </a:r>
            <a:r>
              <a:rPr lang="en-US" sz="1700" dirty="0">
                <a:solidFill>
                  <a:srgbClr val="0B49CB"/>
                </a:solidFill>
                <a:latin typeface="Abadi" panose="020B0604020104020204" pitchFamily="34" charset="0"/>
              </a:rPr>
              <a:t>(), split our data into training and testing datasets using the </a:t>
            </a:r>
            <a:r>
              <a:rPr lang="en-US" sz="1700" dirty="0" err="1">
                <a:solidFill>
                  <a:srgbClr val="0B49CB"/>
                </a:solidFill>
                <a:latin typeface="Abadi" panose="020B0604020104020204" pitchFamily="34" charset="0"/>
              </a:rPr>
              <a:t>train_test_split</a:t>
            </a:r>
            <a:r>
              <a:rPr lang="en-US" sz="1700" dirty="0">
                <a:solidFill>
                  <a:srgbClr val="0B49CB"/>
                </a:solidFill>
                <a:latin typeface="Abadi" panose="020B0604020104020204" pitchFamily="34" charset="0"/>
              </a:rPr>
              <a:t>() function.</a:t>
            </a:r>
          </a:p>
          <a:p>
            <a:pPr lvl="1">
              <a:lnSpc>
                <a:spcPct val="100000"/>
              </a:lnSpc>
              <a:spcBef>
                <a:spcPts val="1400"/>
              </a:spcBef>
            </a:pPr>
            <a:r>
              <a:rPr lang="en-US" sz="1700" dirty="0">
                <a:solidFill>
                  <a:srgbClr val="0B49CB"/>
                </a:solidFill>
                <a:latin typeface="Abadi" panose="020B0604020104020204" pitchFamily="34" charset="0"/>
              </a:rPr>
              <a:t>We built and tuned different machine learning models with different hyperparameters using </a:t>
            </a:r>
            <a:r>
              <a:rPr lang="en-US" sz="1700" dirty="0" err="1">
                <a:solidFill>
                  <a:srgbClr val="0B49CB"/>
                </a:solidFill>
                <a:latin typeface="Abadi" panose="020B0604020104020204" pitchFamily="34" charset="0"/>
              </a:rPr>
              <a:t>GridSearchCV</a:t>
            </a:r>
            <a:r>
              <a:rPr lang="en-US" sz="1700" dirty="0">
                <a:solidFill>
                  <a:srgbClr val="0B49CB"/>
                </a:solidFill>
                <a:latin typeface="Abadi" panose="020B0604020104020204" pitchFamily="34" charset="0"/>
              </a:rPr>
              <a:t>. In that way we found the optimal hyperparameters for each model we tested.</a:t>
            </a:r>
          </a:p>
          <a:p>
            <a:pPr lvl="1">
              <a:lnSpc>
                <a:spcPct val="100000"/>
              </a:lnSpc>
              <a:spcBef>
                <a:spcPts val="1400"/>
              </a:spcBef>
            </a:pPr>
            <a:r>
              <a:rPr lang="en-US" sz="1700" dirty="0">
                <a:solidFill>
                  <a:srgbClr val="0B49CB"/>
                </a:solidFill>
                <a:latin typeface="Abadi" panose="020B0604020104020204" pitchFamily="34" charset="0"/>
              </a:rPr>
              <a:t>Improved the model using feature engineering and algorithm tuning. We used .predict to obtain predictive estimates of Falcon 9 landing outcomes (0 or 1). We used </a:t>
            </a:r>
            <a:r>
              <a:rPr lang="en-US" sz="1700" dirty="0" err="1">
                <a:solidFill>
                  <a:srgbClr val="0B49CB"/>
                </a:solidFill>
                <a:latin typeface="Abadi" panose="020B0604020104020204" pitchFamily="34" charset="0"/>
              </a:rPr>
              <a:t>best_score</a:t>
            </a:r>
            <a:r>
              <a:rPr lang="en-US" sz="1700" dirty="0">
                <a:solidFill>
                  <a:srgbClr val="0B49CB"/>
                </a:solidFill>
                <a:latin typeface="Abadi" panose="020B0604020104020204" pitchFamily="34" charset="0"/>
              </a:rPr>
              <a:t>_ as the metric for our model(s) accuracy when comparing test set outcomes (</a:t>
            </a:r>
            <a:r>
              <a:rPr lang="en-US" sz="1700" dirty="0" err="1">
                <a:solidFill>
                  <a:srgbClr val="0B49CB"/>
                </a:solidFill>
                <a:latin typeface="Abadi" panose="020B0604020104020204" pitchFamily="34" charset="0"/>
              </a:rPr>
              <a:t>Y_test</a:t>
            </a:r>
            <a:r>
              <a:rPr lang="en-US" sz="1700" dirty="0">
                <a:solidFill>
                  <a:srgbClr val="0B49CB"/>
                </a:solidFill>
                <a:latin typeface="Abadi" panose="020B0604020104020204" pitchFamily="34" charset="0"/>
              </a:rPr>
              <a:t>) to estimated outcomes (</a:t>
            </a:r>
            <a:r>
              <a:rPr lang="en-US" sz="1700" dirty="0" err="1">
                <a:solidFill>
                  <a:srgbClr val="0B49CB"/>
                </a:solidFill>
                <a:latin typeface="Abadi" panose="020B0604020104020204" pitchFamily="34" charset="0"/>
              </a:rPr>
              <a:t>yhat</a:t>
            </a:r>
            <a:r>
              <a:rPr lang="en-US" sz="1700" dirty="0">
                <a:solidFill>
                  <a:srgbClr val="0B49CB"/>
                </a:solidFill>
                <a:latin typeface="Abadi" panose="020B0604020104020204" pitchFamily="34" charset="0"/>
              </a:rPr>
              <a:t>). We also formed a confusion matrix for visualizing the results of each model.</a:t>
            </a:r>
          </a:p>
          <a:p>
            <a:pPr lvl="1">
              <a:lnSpc>
                <a:spcPct val="100000"/>
              </a:lnSpc>
              <a:spcBef>
                <a:spcPts val="1400"/>
              </a:spcBef>
            </a:pPr>
            <a:r>
              <a:rPr lang="en-US" sz="1700" dirty="0">
                <a:solidFill>
                  <a:srgbClr val="0B49CB"/>
                </a:solidFill>
                <a:latin typeface="Abadi" panose="020B0604020104020204" pitchFamily="34" charset="0"/>
              </a:rPr>
              <a:t>Then we found the best performing classification model of the four we tested: logistic regression, support vector machine, decision tree, and k nearest neighbor.</a:t>
            </a:r>
          </a:p>
          <a:p>
            <a:pPr marL="0" indent="0">
              <a:lnSpc>
                <a:spcPct val="100000"/>
              </a:lnSpc>
              <a:spcBef>
                <a:spcPts val="1400"/>
              </a:spcBef>
              <a:buNone/>
            </a:pPr>
            <a:endParaRPr lang="en-US" sz="2800" dirty="0">
              <a:solidFill>
                <a:srgbClr val="1C7DDB"/>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569539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800" dirty="0">
              <a:solidFill>
                <a:srgbClr val="1C7DDB"/>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Flowchart</a:t>
            </a:r>
          </a:p>
        </p:txBody>
      </p:sp>
      <p:sp>
        <p:nvSpPr>
          <p:cNvPr id="6" name="TextBox 5">
            <a:extLst>
              <a:ext uri="{FF2B5EF4-FFF2-40B4-BE49-F238E27FC236}">
                <a16:creationId xmlns:a16="http://schemas.microsoft.com/office/drawing/2014/main" id="{2439D7F2-5D91-4044-CAE0-3D92FC56619F}"/>
              </a:ext>
            </a:extLst>
          </p:cNvPr>
          <p:cNvSpPr txBox="1"/>
          <p:nvPr/>
        </p:nvSpPr>
        <p:spPr>
          <a:xfrm>
            <a:off x="914400" y="1386349"/>
            <a:ext cx="10766323" cy="369332"/>
          </a:xfrm>
          <a:prstGeom prst="rect">
            <a:avLst/>
          </a:prstGeom>
          <a:noFill/>
        </p:spPr>
        <p:txBody>
          <a:bodyPr wrap="square">
            <a:spAutoFit/>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Falcon 9 </a:t>
            </a:r>
            <a:r>
              <a:rPr lang="en-US" sz="1800" dirty="0">
                <a:solidFill>
                  <a:schemeClr val="accent3">
                    <a:lumMod val="25000"/>
                  </a:schemeClr>
                </a:solidFill>
                <a:latin typeface="Abadi" panose="020B0604020104020204" pitchFamily="34" charset="0"/>
              </a:rPr>
              <a:t>first stage landing prediction process using key phrases and flowcharts</a:t>
            </a:r>
          </a:p>
        </p:txBody>
      </p:sp>
      <p:sp>
        <p:nvSpPr>
          <p:cNvPr id="7" name="Rectangle: Rounded Corners 6">
            <a:extLst>
              <a:ext uri="{FF2B5EF4-FFF2-40B4-BE49-F238E27FC236}">
                <a16:creationId xmlns:a16="http://schemas.microsoft.com/office/drawing/2014/main" id="{4CC86071-6505-2207-3F0F-F1B9894AD57B}"/>
              </a:ext>
            </a:extLst>
          </p:cNvPr>
          <p:cNvSpPr/>
          <p:nvPr/>
        </p:nvSpPr>
        <p:spPr>
          <a:xfrm>
            <a:off x="4006269" y="2229859"/>
            <a:ext cx="1550296" cy="1485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‘features’</a:t>
            </a:r>
          </a:p>
          <a:p>
            <a:pPr algn="ctr"/>
            <a:r>
              <a:rPr lang="en-US" dirty="0"/>
              <a:t>dataset_part_3.csv</a:t>
            </a:r>
          </a:p>
        </p:txBody>
      </p:sp>
      <p:sp>
        <p:nvSpPr>
          <p:cNvPr id="8" name="Rectangle: Rounded Corners 7">
            <a:extLst>
              <a:ext uri="{FF2B5EF4-FFF2-40B4-BE49-F238E27FC236}">
                <a16:creationId xmlns:a16="http://schemas.microsoft.com/office/drawing/2014/main" id="{3253418F-9914-C52A-1028-DBB7F95000ED}"/>
              </a:ext>
            </a:extLst>
          </p:cNvPr>
          <p:cNvSpPr/>
          <p:nvPr/>
        </p:nvSpPr>
        <p:spPr>
          <a:xfrm>
            <a:off x="5796099" y="2201020"/>
            <a:ext cx="1734795" cy="1485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Fit and transform features using </a:t>
            </a:r>
            <a:r>
              <a:rPr lang="en-US" dirty="0" err="1"/>
              <a:t>StandardScaler</a:t>
            </a:r>
            <a:endParaRPr lang="en-US" dirty="0"/>
          </a:p>
          <a:p>
            <a:pPr algn="ctr"/>
            <a:endParaRPr lang="en-US" dirty="0"/>
          </a:p>
        </p:txBody>
      </p:sp>
      <p:sp>
        <p:nvSpPr>
          <p:cNvPr id="9" name="Rectangle: Rounded Corners 8">
            <a:extLst>
              <a:ext uri="{FF2B5EF4-FFF2-40B4-BE49-F238E27FC236}">
                <a16:creationId xmlns:a16="http://schemas.microsoft.com/office/drawing/2014/main" id="{1F1CF183-FA20-7BB9-857D-3F0B638FF0FE}"/>
              </a:ext>
            </a:extLst>
          </p:cNvPr>
          <p:cNvSpPr/>
          <p:nvPr/>
        </p:nvSpPr>
        <p:spPr>
          <a:xfrm>
            <a:off x="7789380" y="2060910"/>
            <a:ext cx="1231733" cy="176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Train_test_split</a:t>
            </a:r>
            <a:r>
              <a:rPr lang="en-US" dirty="0"/>
              <a:t> the features dataset</a:t>
            </a:r>
          </a:p>
        </p:txBody>
      </p:sp>
      <p:sp>
        <p:nvSpPr>
          <p:cNvPr id="10" name="Rectangle: Rounded Corners 9">
            <a:extLst>
              <a:ext uri="{FF2B5EF4-FFF2-40B4-BE49-F238E27FC236}">
                <a16:creationId xmlns:a16="http://schemas.microsoft.com/office/drawing/2014/main" id="{F0F9053B-915B-D94C-CE1E-737228DE0449}"/>
              </a:ext>
            </a:extLst>
          </p:cNvPr>
          <p:cNvSpPr/>
          <p:nvPr/>
        </p:nvSpPr>
        <p:spPr>
          <a:xfrm>
            <a:off x="1413453" y="4580966"/>
            <a:ext cx="2847343" cy="1374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By </a:t>
            </a:r>
            <a:r>
              <a:rPr lang="en-US" dirty="0" err="1"/>
              <a:t>GridSearchCV</a:t>
            </a:r>
            <a:r>
              <a:rPr lang="en-US" dirty="0"/>
              <a:t> run various models (</a:t>
            </a:r>
            <a:r>
              <a:rPr lang="en-US" dirty="0" err="1"/>
              <a:t>LogReg</a:t>
            </a:r>
            <a:r>
              <a:rPr lang="en-US" dirty="0"/>
              <a:t>, SVM, </a:t>
            </a:r>
            <a:r>
              <a:rPr lang="en-US" dirty="0" err="1"/>
              <a:t>DecisionTree</a:t>
            </a:r>
            <a:r>
              <a:rPr lang="en-US" dirty="0"/>
              <a:t>, KNN)</a:t>
            </a:r>
          </a:p>
        </p:txBody>
      </p:sp>
      <p:sp>
        <p:nvSpPr>
          <p:cNvPr id="11" name="Rectangle: Rounded Corners 10">
            <a:extLst>
              <a:ext uri="{FF2B5EF4-FFF2-40B4-BE49-F238E27FC236}">
                <a16:creationId xmlns:a16="http://schemas.microsoft.com/office/drawing/2014/main" id="{15C3C0DF-B946-30BC-7145-DB39A26E5AAF}"/>
              </a:ext>
            </a:extLst>
          </p:cNvPr>
          <p:cNvSpPr/>
          <p:nvPr/>
        </p:nvSpPr>
        <p:spPr>
          <a:xfrm>
            <a:off x="9260648" y="1949021"/>
            <a:ext cx="2024964" cy="20216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a:t>
            </a:r>
            <a:r>
              <a:rPr lang="en-US" dirty="0" err="1"/>
              <a:t>GridSearchCV</a:t>
            </a:r>
            <a:endParaRPr lang="en-US" dirty="0"/>
          </a:p>
          <a:p>
            <a:pPr algn="ctr"/>
            <a:r>
              <a:rPr lang="en-US" dirty="0"/>
              <a:t>Using  cv = 10</a:t>
            </a:r>
          </a:p>
          <a:p>
            <a:pPr algn="ctr"/>
            <a:r>
              <a:rPr lang="en-US" dirty="0"/>
              <a:t>To find best hyperparameters</a:t>
            </a:r>
          </a:p>
          <a:p>
            <a:pPr algn="ctr"/>
            <a:r>
              <a:rPr lang="en-US" dirty="0"/>
              <a:t>For classification models</a:t>
            </a:r>
          </a:p>
        </p:txBody>
      </p:sp>
      <p:sp>
        <p:nvSpPr>
          <p:cNvPr id="12" name="Rectangle: Rounded Corners 11">
            <a:extLst>
              <a:ext uri="{FF2B5EF4-FFF2-40B4-BE49-F238E27FC236}">
                <a16:creationId xmlns:a16="http://schemas.microsoft.com/office/drawing/2014/main" id="{1116794C-60C7-4E91-F4F7-0BF2E4332F48}"/>
              </a:ext>
            </a:extLst>
          </p:cNvPr>
          <p:cNvSpPr/>
          <p:nvPr/>
        </p:nvSpPr>
        <p:spPr>
          <a:xfrm>
            <a:off x="4535938" y="4629107"/>
            <a:ext cx="1899218" cy="1278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a:t>
            </a:r>
            <a:r>
              <a:rPr lang="en-US" dirty="0" err="1"/>
              <a:t>best_score</a:t>
            </a:r>
            <a:r>
              <a:rPr lang="en-US" dirty="0"/>
              <a:t>_ on ‘</a:t>
            </a:r>
            <a:r>
              <a:rPr lang="en-US" dirty="0" err="1"/>
              <a:t>Y_test</a:t>
            </a:r>
            <a:r>
              <a:rPr lang="en-US" dirty="0"/>
              <a:t>’ dataset for each model</a:t>
            </a:r>
          </a:p>
        </p:txBody>
      </p:sp>
      <p:sp>
        <p:nvSpPr>
          <p:cNvPr id="14" name="Arrow: Right 13">
            <a:extLst>
              <a:ext uri="{FF2B5EF4-FFF2-40B4-BE49-F238E27FC236}">
                <a16:creationId xmlns:a16="http://schemas.microsoft.com/office/drawing/2014/main" id="{189573CD-FA82-C1E7-2089-9C967CD3EE3E}"/>
              </a:ext>
            </a:extLst>
          </p:cNvPr>
          <p:cNvSpPr/>
          <p:nvPr/>
        </p:nvSpPr>
        <p:spPr>
          <a:xfrm>
            <a:off x="3732861" y="2656759"/>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C697C5B-4957-5FF3-1A86-F72FF39AA57D}"/>
              </a:ext>
            </a:extLst>
          </p:cNvPr>
          <p:cNvSpPr/>
          <p:nvPr/>
        </p:nvSpPr>
        <p:spPr>
          <a:xfrm>
            <a:off x="5520812" y="2611341"/>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7148AA8-9D11-AD48-E2B4-771FF0149E46}"/>
              </a:ext>
            </a:extLst>
          </p:cNvPr>
          <p:cNvSpPr/>
          <p:nvPr/>
        </p:nvSpPr>
        <p:spPr>
          <a:xfrm>
            <a:off x="7467320" y="2700363"/>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F2C3C39-92EE-D765-4635-AD149B52B45E}"/>
              </a:ext>
            </a:extLst>
          </p:cNvPr>
          <p:cNvSpPr/>
          <p:nvPr/>
        </p:nvSpPr>
        <p:spPr>
          <a:xfrm>
            <a:off x="8987259" y="2716082"/>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C0CD36C6-2101-C1F4-1CF9-54A143434875}"/>
              </a:ext>
            </a:extLst>
          </p:cNvPr>
          <p:cNvCxnSpPr>
            <a:cxnSpLocks/>
            <a:stCxn id="11" idx="2"/>
            <a:endCxn id="10" idx="1"/>
          </p:cNvCxnSpPr>
          <p:nvPr/>
        </p:nvCxnSpPr>
        <p:spPr>
          <a:xfrm rot="5400000">
            <a:off x="5194402" y="189692"/>
            <a:ext cx="1297781" cy="8859677"/>
          </a:xfrm>
          <a:prstGeom prst="bentConnector4">
            <a:avLst>
              <a:gd name="adj1" fmla="val 23514"/>
              <a:gd name="adj2" fmla="val 10258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7EBDED2A-F53F-2DE1-6AC9-81939EF2D13B}"/>
              </a:ext>
            </a:extLst>
          </p:cNvPr>
          <p:cNvSpPr/>
          <p:nvPr/>
        </p:nvSpPr>
        <p:spPr>
          <a:xfrm>
            <a:off x="4066686" y="5018380"/>
            <a:ext cx="614854"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Flowchart: Terminator 21">
            <a:extLst>
              <a:ext uri="{FF2B5EF4-FFF2-40B4-BE49-F238E27FC236}">
                <a16:creationId xmlns:a16="http://schemas.microsoft.com/office/drawing/2014/main" id="{D9F3323B-CFB2-45FC-39B6-6135AAE3CDA5}"/>
              </a:ext>
            </a:extLst>
          </p:cNvPr>
          <p:cNvSpPr/>
          <p:nvPr/>
        </p:nvSpPr>
        <p:spPr>
          <a:xfrm>
            <a:off x="877694" y="1949021"/>
            <a:ext cx="1532552" cy="9144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dataset_part_2.csv</a:t>
            </a:r>
          </a:p>
        </p:txBody>
      </p:sp>
      <p:sp>
        <p:nvSpPr>
          <p:cNvPr id="23" name="Rectangle: Rounded Corners 22">
            <a:extLst>
              <a:ext uri="{FF2B5EF4-FFF2-40B4-BE49-F238E27FC236}">
                <a16:creationId xmlns:a16="http://schemas.microsoft.com/office/drawing/2014/main" id="{78A1A404-DBAA-694C-6D2C-D5A29DE16FBE}"/>
              </a:ext>
            </a:extLst>
          </p:cNvPr>
          <p:cNvSpPr/>
          <p:nvPr/>
        </p:nvSpPr>
        <p:spPr>
          <a:xfrm>
            <a:off x="2645573" y="2099607"/>
            <a:ext cx="1071717" cy="15293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Numpy</a:t>
            </a:r>
            <a:r>
              <a:rPr lang="en-US" dirty="0"/>
              <a:t> Array Column ‘Class’</a:t>
            </a:r>
          </a:p>
        </p:txBody>
      </p:sp>
      <p:sp>
        <p:nvSpPr>
          <p:cNvPr id="24" name="Arrow: Right 23">
            <a:extLst>
              <a:ext uri="{FF2B5EF4-FFF2-40B4-BE49-F238E27FC236}">
                <a16:creationId xmlns:a16="http://schemas.microsoft.com/office/drawing/2014/main" id="{E2283637-AE86-7B66-660D-58336D8EF719}"/>
              </a:ext>
            </a:extLst>
          </p:cNvPr>
          <p:cNvSpPr/>
          <p:nvPr/>
        </p:nvSpPr>
        <p:spPr>
          <a:xfrm rot="1422780">
            <a:off x="2329580" y="2559611"/>
            <a:ext cx="352437"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C42EF24-0096-2D98-B98E-562B50B3CBF1}"/>
              </a:ext>
            </a:extLst>
          </p:cNvPr>
          <p:cNvSpPr/>
          <p:nvPr/>
        </p:nvSpPr>
        <p:spPr>
          <a:xfrm>
            <a:off x="6663496" y="4617926"/>
            <a:ext cx="1899218" cy="1278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confusion matrix to visualize results of each model</a:t>
            </a:r>
          </a:p>
        </p:txBody>
      </p:sp>
      <p:sp>
        <p:nvSpPr>
          <p:cNvPr id="31" name="Parallelogram 30">
            <a:extLst>
              <a:ext uri="{FF2B5EF4-FFF2-40B4-BE49-F238E27FC236}">
                <a16:creationId xmlns:a16="http://schemas.microsoft.com/office/drawing/2014/main" id="{3E7BD149-9C3E-8D2B-3DA0-CC9EB90CE2F7}"/>
              </a:ext>
            </a:extLst>
          </p:cNvPr>
          <p:cNvSpPr/>
          <p:nvPr/>
        </p:nvSpPr>
        <p:spPr>
          <a:xfrm>
            <a:off x="8701166" y="4708567"/>
            <a:ext cx="2457876" cy="106675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a:t>
            </a:r>
            <a:r>
              <a:rPr lang="en-US" dirty="0" err="1"/>
              <a:t>best_score</a:t>
            </a:r>
            <a:r>
              <a:rPr lang="en-US" dirty="0"/>
              <a:t>_’ classification model</a:t>
            </a:r>
          </a:p>
        </p:txBody>
      </p:sp>
      <p:sp>
        <p:nvSpPr>
          <p:cNvPr id="35" name="Arrow: Right 34">
            <a:extLst>
              <a:ext uri="{FF2B5EF4-FFF2-40B4-BE49-F238E27FC236}">
                <a16:creationId xmlns:a16="http://schemas.microsoft.com/office/drawing/2014/main" id="{58AE2EE2-D59E-AB02-4AD7-AE53EFB33B61}"/>
              </a:ext>
            </a:extLst>
          </p:cNvPr>
          <p:cNvSpPr/>
          <p:nvPr/>
        </p:nvSpPr>
        <p:spPr>
          <a:xfrm>
            <a:off x="6345766" y="5049051"/>
            <a:ext cx="375995"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DDC8EFE0-6F57-D028-345C-4743F2DA23D2}"/>
              </a:ext>
            </a:extLst>
          </p:cNvPr>
          <p:cNvSpPr/>
          <p:nvPr/>
        </p:nvSpPr>
        <p:spPr>
          <a:xfrm>
            <a:off x="8531589" y="4958242"/>
            <a:ext cx="375995" cy="2432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250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1001865" y="1828800"/>
            <a:ext cx="9626161" cy="4196773"/>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3100" dirty="0">
                <a:solidFill>
                  <a:schemeClr val="accent3">
                    <a:lumMod val="25000"/>
                  </a:schemeClr>
                </a:solidFill>
                <a:latin typeface="Abadi" panose="020B0604020104020204" pitchFamily="34" charset="0"/>
              </a:rPr>
              <a:t>Summary of methodologies</a:t>
            </a:r>
          </a:p>
          <a:p>
            <a:pPr marL="457200" lvl="1" indent="0">
              <a:lnSpc>
                <a:spcPct val="100000"/>
              </a:lnSpc>
              <a:spcBef>
                <a:spcPts val="1400"/>
              </a:spcBef>
              <a:buNone/>
            </a:pPr>
            <a:r>
              <a:rPr lang="en-US" sz="2700" spc="-20" dirty="0">
                <a:solidFill>
                  <a:srgbClr val="0B49CB"/>
                </a:solidFill>
                <a:latin typeface="Abadi" panose="020B0604020104020204" pitchFamily="34" charset="0"/>
                <a:cs typeface="Carlito"/>
              </a:rPr>
              <a:t>The goal of this Capstone Project is to predict if the first stage of a SpaceX Falcon 9 rocket will land (i.e., will be recovered for re-use) successfully. Stakeholders such as </a:t>
            </a:r>
            <a:r>
              <a:rPr lang="en-US" sz="2700" spc="-20" dirty="0" err="1">
                <a:solidFill>
                  <a:srgbClr val="0B49CB"/>
                </a:solidFill>
                <a:latin typeface="Abadi" panose="020B0604020104020204" pitchFamily="34" charset="0"/>
                <a:cs typeface="Carlito"/>
              </a:rPr>
              <a:t>SpaceY</a:t>
            </a:r>
            <a:r>
              <a:rPr lang="en-US" sz="2700" spc="-20" dirty="0">
                <a:solidFill>
                  <a:srgbClr val="0B49CB"/>
                </a:solidFill>
                <a:latin typeface="Abadi" panose="020B0604020104020204" pitchFamily="34" charset="0"/>
                <a:cs typeface="Carlito"/>
              </a:rPr>
              <a:t> can save more than $100 million per launch with each of these successful recoveries (successful ‘landing outcomes’).</a:t>
            </a:r>
          </a:p>
          <a:p>
            <a:pPr marL="457200" lvl="1" indent="0">
              <a:lnSpc>
                <a:spcPct val="100000"/>
              </a:lnSpc>
              <a:spcBef>
                <a:spcPts val="1400"/>
              </a:spcBef>
              <a:buNone/>
            </a:pPr>
            <a:r>
              <a:rPr lang="en-US" sz="2700" spc="-20" dirty="0">
                <a:solidFill>
                  <a:srgbClr val="0B49CB"/>
                </a:solidFill>
                <a:latin typeface="Abadi" panose="020B0604020104020204" pitchFamily="34" charset="0"/>
                <a:cs typeface="Carlito"/>
              </a:rPr>
              <a:t>To accomplish this prediction, we collected Falcon 9 launch </a:t>
            </a:r>
            <a:r>
              <a:rPr lang="en-US" sz="2700" spc="-35" dirty="0">
                <a:solidFill>
                  <a:srgbClr val="0B49CB"/>
                </a:solidFill>
                <a:latin typeface="Abadi" panose="020B0604020104020204" pitchFamily="34" charset="0"/>
                <a:cs typeface="Carlito"/>
              </a:rPr>
              <a:t>data </a:t>
            </a:r>
            <a:r>
              <a:rPr lang="en-US" sz="2700" spc="-20" dirty="0">
                <a:solidFill>
                  <a:srgbClr val="0B49CB"/>
                </a:solidFill>
                <a:latin typeface="Abadi" panose="020B0604020104020204" pitchFamily="34" charset="0"/>
                <a:cs typeface="Carlito"/>
              </a:rPr>
              <a:t>from </a:t>
            </a:r>
            <a:r>
              <a:rPr lang="en-US" sz="2700" spc="-15" dirty="0">
                <a:solidFill>
                  <a:srgbClr val="0B49CB"/>
                </a:solidFill>
                <a:latin typeface="Abadi" panose="020B0604020104020204" pitchFamily="34" charset="0"/>
                <a:cs typeface="Carlito"/>
              </a:rPr>
              <a:t>public SpaceX </a:t>
            </a:r>
            <a:r>
              <a:rPr lang="en-US" sz="2700" spc="-5" dirty="0">
                <a:solidFill>
                  <a:srgbClr val="0B49CB"/>
                </a:solidFill>
                <a:latin typeface="Abadi" panose="020B0604020104020204" pitchFamily="34" charset="0"/>
                <a:cs typeface="Carlito"/>
              </a:rPr>
              <a:t>API and </a:t>
            </a:r>
            <a:r>
              <a:rPr lang="en-US" sz="2700" spc="-10" dirty="0">
                <a:solidFill>
                  <a:srgbClr val="0B49CB"/>
                </a:solidFill>
                <a:latin typeface="Abadi" panose="020B0604020104020204" pitchFamily="34" charset="0"/>
                <a:cs typeface="Carlito"/>
              </a:rPr>
              <a:t>SpaceX </a:t>
            </a:r>
            <a:r>
              <a:rPr lang="en-US" sz="2700" spc="-5" dirty="0">
                <a:solidFill>
                  <a:srgbClr val="0B49CB"/>
                </a:solidFill>
                <a:latin typeface="Abadi" panose="020B0604020104020204" pitchFamily="34" charset="0"/>
                <a:cs typeface="Carlito"/>
              </a:rPr>
              <a:t>Wikipedia </a:t>
            </a:r>
            <a:r>
              <a:rPr lang="en-US" sz="2700" spc="-20" dirty="0">
                <a:solidFill>
                  <a:srgbClr val="0B49CB"/>
                </a:solidFill>
                <a:latin typeface="Abadi" panose="020B0604020104020204" pitchFamily="34" charset="0"/>
                <a:cs typeface="Carlito"/>
              </a:rPr>
              <a:t>pages. We </a:t>
            </a:r>
            <a:r>
              <a:rPr lang="en-US" sz="2700" spc="-25" dirty="0">
                <a:solidFill>
                  <a:srgbClr val="0B49CB"/>
                </a:solidFill>
                <a:latin typeface="Abadi" panose="020B0604020104020204" pitchFamily="34" charset="0"/>
                <a:cs typeface="Carlito"/>
              </a:rPr>
              <a:t>created </a:t>
            </a:r>
            <a:r>
              <a:rPr lang="en-US" sz="2700" spc="-5" dirty="0">
                <a:solidFill>
                  <a:srgbClr val="0B49CB"/>
                </a:solidFill>
                <a:latin typeface="Abadi" panose="020B0604020104020204" pitchFamily="34" charset="0"/>
                <a:cs typeface="Carlito"/>
              </a:rPr>
              <a:t>labels for </a:t>
            </a:r>
            <a:r>
              <a:rPr lang="en-US" sz="2700" spc="-20" dirty="0">
                <a:solidFill>
                  <a:srgbClr val="0B49CB"/>
                </a:solidFill>
                <a:latin typeface="Abadi" panose="020B0604020104020204" pitchFamily="34" charset="0"/>
                <a:cs typeface="Carlito"/>
              </a:rPr>
              <a:t>a binary </a:t>
            </a:r>
            <a:r>
              <a:rPr lang="en-US" sz="2700" spc="-35" dirty="0">
                <a:solidFill>
                  <a:srgbClr val="0B49CB"/>
                </a:solidFill>
                <a:latin typeface="Abadi" panose="020B0604020104020204" pitchFamily="34" charset="0"/>
                <a:cs typeface="Carlito"/>
              </a:rPr>
              <a:t>‘class’ </a:t>
            </a:r>
            <a:r>
              <a:rPr lang="en-US" sz="2700" spc="-5" dirty="0">
                <a:solidFill>
                  <a:srgbClr val="0B49CB"/>
                </a:solidFill>
                <a:latin typeface="Abadi" panose="020B0604020104020204" pitchFamily="34" charset="0"/>
                <a:cs typeface="Carlito"/>
              </a:rPr>
              <a:t>which classifies </a:t>
            </a:r>
            <a:r>
              <a:rPr lang="en-US" sz="2700" spc="-20" dirty="0">
                <a:solidFill>
                  <a:srgbClr val="0B49CB"/>
                </a:solidFill>
                <a:latin typeface="Abadi" panose="020B0604020104020204" pitchFamily="34" charset="0"/>
                <a:cs typeface="Carlito"/>
              </a:rPr>
              <a:t>successful and unsuccessful </a:t>
            </a:r>
            <a:r>
              <a:rPr lang="en-US" sz="2700" spc="-5" dirty="0">
                <a:solidFill>
                  <a:srgbClr val="0B49CB"/>
                </a:solidFill>
                <a:latin typeface="Abadi" panose="020B0604020104020204" pitchFamily="34" charset="0"/>
                <a:cs typeface="Carlito"/>
              </a:rPr>
              <a:t>landings and e</a:t>
            </a:r>
            <a:r>
              <a:rPr lang="en-US" sz="2700" spc="-20" dirty="0">
                <a:solidFill>
                  <a:srgbClr val="0B49CB"/>
                </a:solidFill>
                <a:latin typeface="Abadi" panose="020B0604020104020204" pitchFamily="34" charset="0"/>
                <a:cs typeface="Carlito"/>
              </a:rPr>
              <a:t>xplored the launch </a:t>
            </a:r>
            <a:r>
              <a:rPr lang="en-US" sz="2700" spc="-35" dirty="0">
                <a:solidFill>
                  <a:srgbClr val="0B49CB"/>
                </a:solidFill>
                <a:latin typeface="Abadi" panose="020B0604020104020204" pitchFamily="34" charset="0"/>
                <a:cs typeface="Carlito"/>
              </a:rPr>
              <a:t>data </a:t>
            </a:r>
            <a:r>
              <a:rPr lang="en-US" sz="2700" spc="-10" dirty="0">
                <a:solidFill>
                  <a:srgbClr val="0B49CB"/>
                </a:solidFill>
                <a:latin typeface="Abadi" panose="020B0604020104020204" pitchFamily="34" charset="0"/>
                <a:cs typeface="Carlito"/>
              </a:rPr>
              <a:t>using </a:t>
            </a:r>
            <a:r>
              <a:rPr lang="en-US" sz="2700" dirty="0">
                <a:solidFill>
                  <a:srgbClr val="0B49CB"/>
                </a:solidFill>
                <a:latin typeface="Abadi" panose="020B0604020104020204" pitchFamily="34" charset="0"/>
                <a:cs typeface="Carlito"/>
              </a:rPr>
              <a:t>SQL, </a:t>
            </a:r>
            <a:r>
              <a:rPr lang="en-US" sz="2700" spc="-20" dirty="0">
                <a:solidFill>
                  <a:srgbClr val="0B49CB"/>
                </a:solidFill>
                <a:latin typeface="Abadi" panose="020B0604020104020204" pitchFamily="34" charset="0"/>
                <a:cs typeface="Carlito"/>
              </a:rPr>
              <a:t>visualization, </a:t>
            </a:r>
            <a:r>
              <a:rPr lang="en-US" sz="2700" spc="-25" dirty="0">
                <a:solidFill>
                  <a:srgbClr val="0B49CB"/>
                </a:solidFill>
                <a:latin typeface="Abadi" panose="020B0604020104020204" pitchFamily="34" charset="0"/>
                <a:cs typeface="Carlito"/>
              </a:rPr>
              <a:t>folium </a:t>
            </a:r>
            <a:r>
              <a:rPr lang="en-US" sz="2700" spc="-15" dirty="0">
                <a:solidFill>
                  <a:srgbClr val="0B49CB"/>
                </a:solidFill>
                <a:latin typeface="Abadi" panose="020B0604020104020204" pitchFamily="34" charset="0"/>
                <a:cs typeface="Carlito"/>
              </a:rPr>
              <a:t>maps, </a:t>
            </a:r>
            <a:r>
              <a:rPr lang="en-US" sz="2700" spc="-5" dirty="0">
                <a:solidFill>
                  <a:srgbClr val="0B49CB"/>
                </a:solidFill>
                <a:latin typeface="Abadi" panose="020B0604020104020204" pitchFamily="34" charset="0"/>
                <a:cs typeface="Carlito"/>
              </a:rPr>
              <a:t>and </a:t>
            </a:r>
            <a:r>
              <a:rPr lang="en-US" sz="2700" spc="-15" dirty="0">
                <a:solidFill>
                  <a:srgbClr val="0B49CB"/>
                </a:solidFill>
                <a:latin typeface="Abadi" panose="020B0604020104020204" pitchFamily="34" charset="0"/>
                <a:cs typeface="Carlito"/>
              </a:rPr>
              <a:t>dashboards. Then Machine Learning </a:t>
            </a:r>
            <a:r>
              <a:rPr lang="en-US" sz="2700" dirty="0">
                <a:solidFill>
                  <a:srgbClr val="0B49CB"/>
                </a:solidFill>
                <a:effectLst/>
                <a:latin typeface="Abadi" panose="020B0604020104020204" pitchFamily="34" charset="0"/>
                <a:ea typeface="Times New Roman" panose="02020603050405020304" pitchFamily="18" charset="0"/>
              </a:rPr>
              <a:t>Classification techniques </a:t>
            </a:r>
            <a:r>
              <a:rPr lang="en-US" sz="2700" dirty="0">
                <a:solidFill>
                  <a:srgbClr val="0B49CB"/>
                </a:solidFill>
                <a:latin typeface="Abadi" panose="020B0604020104020204" pitchFamily="34" charset="0"/>
                <a:ea typeface="Times New Roman" panose="02020603050405020304" pitchFamily="18" charset="0"/>
              </a:rPr>
              <a:t>were</a:t>
            </a:r>
            <a:r>
              <a:rPr lang="en-US" sz="2700" dirty="0">
                <a:solidFill>
                  <a:srgbClr val="0B49CB"/>
                </a:solidFill>
                <a:effectLst/>
                <a:latin typeface="Abadi" panose="020B0604020104020204" pitchFamily="34" charset="0"/>
                <a:ea typeface="Times New Roman" panose="02020603050405020304" pitchFamily="18" charset="0"/>
              </a:rPr>
              <a:t> used for predicting the class or category of the outcome. </a:t>
            </a:r>
            <a:r>
              <a:rPr lang="en-US" sz="2700" spc="-25" dirty="0">
                <a:solidFill>
                  <a:srgbClr val="0B49CB"/>
                </a:solidFill>
                <a:latin typeface="Abadi" panose="020B0604020104020204" pitchFamily="34" charset="0"/>
                <a:cs typeface="Carlito"/>
              </a:rPr>
              <a:t>Gathered </a:t>
            </a:r>
            <a:r>
              <a:rPr lang="en-US" sz="2700" spc="-30" dirty="0">
                <a:solidFill>
                  <a:srgbClr val="0B49CB"/>
                </a:solidFill>
                <a:latin typeface="Abadi" panose="020B0604020104020204" pitchFamily="34" charset="0"/>
                <a:cs typeface="Carlito"/>
              </a:rPr>
              <a:t>relevant data </a:t>
            </a:r>
            <a:r>
              <a:rPr lang="en-US" sz="2700" spc="-20" dirty="0">
                <a:solidFill>
                  <a:srgbClr val="0B49CB"/>
                </a:solidFill>
                <a:latin typeface="Abadi" panose="020B0604020104020204" pitchFamily="34" charset="0"/>
                <a:cs typeface="Carlito"/>
              </a:rPr>
              <a:t>columns </a:t>
            </a:r>
            <a:r>
              <a:rPr lang="en-US" sz="2700" spc="-30" dirty="0">
                <a:solidFill>
                  <a:srgbClr val="0B49CB"/>
                </a:solidFill>
                <a:latin typeface="Abadi" panose="020B0604020104020204" pitchFamily="34" charset="0"/>
                <a:cs typeface="Carlito"/>
              </a:rPr>
              <a:t>to </a:t>
            </a:r>
            <a:r>
              <a:rPr lang="en-US" sz="2700" spc="-5" dirty="0">
                <a:solidFill>
                  <a:srgbClr val="0B49CB"/>
                </a:solidFill>
                <a:latin typeface="Abadi" panose="020B0604020104020204" pitchFamily="34" charset="0"/>
                <a:cs typeface="Carlito"/>
              </a:rPr>
              <a:t>be </a:t>
            </a:r>
            <a:r>
              <a:rPr lang="en-US" sz="2700" spc="-10" dirty="0">
                <a:solidFill>
                  <a:srgbClr val="0B49CB"/>
                </a:solidFill>
                <a:latin typeface="Abadi" panose="020B0604020104020204" pitchFamily="34" charset="0"/>
                <a:cs typeface="Carlito"/>
              </a:rPr>
              <a:t>used </a:t>
            </a:r>
            <a:r>
              <a:rPr lang="en-US" sz="2700" spc="-5" dirty="0">
                <a:solidFill>
                  <a:srgbClr val="0B49CB"/>
                </a:solidFill>
                <a:latin typeface="Abadi" panose="020B0604020104020204" pitchFamily="34" charset="0"/>
                <a:cs typeface="Carlito"/>
              </a:rPr>
              <a:t>as </a:t>
            </a:r>
            <a:r>
              <a:rPr lang="en-US" sz="2700" spc="-30" dirty="0">
                <a:solidFill>
                  <a:srgbClr val="0B49CB"/>
                </a:solidFill>
                <a:latin typeface="Abadi" panose="020B0604020104020204" pitchFamily="34" charset="0"/>
                <a:cs typeface="Carlito"/>
              </a:rPr>
              <a:t>features. </a:t>
            </a:r>
            <a:r>
              <a:rPr lang="en-US" sz="2700" spc="-20" dirty="0">
                <a:solidFill>
                  <a:srgbClr val="0B49CB"/>
                </a:solidFill>
                <a:latin typeface="Abadi" panose="020B0604020104020204" pitchFamily="34" charset="0"/>
                <a:cs typeface="Carlito"/>
              </a:rPr>
              <a:t>Changed </a:t>
            </a:r>
            <a:r>
              <a:rPr lang="en-US" sz="2700" spc="-5" dirty="0">
                <a:solidFill>
                  <a:srgbClr val="0B49CB"/>
                </a:solidFill>
                <a:latin typeface="Abadi" panose="020B0604020104020204" pitchFamily="34" charset="0"/>
                <a:cs typeface="Carlito"/>
              </a:rPr>
              <a:t>all </a:t>
            </a:r>
            <a:r>
              <a:rPr lang="en-US" sz="2700" spc="-25" dirty="0">
                <a:solidFill>
                  <a:srgbClr val="0B49CB"/>
                </a:solidFill>
                <a:latin typeface="Abadi" panose="020B0604020104020204" pitchFamily="34" charset="0"/>
                <a:cs typeface="Carlito"/>
              </a:rPr>
              <a:t>categorical </a:t>
            </a:r>
            <a:r>
              <a:rPr lang="en-US" sz="2700" spc="-20" dirty="0">
                <a:solidFill>
                  <a:srgbClr val="0B49CB"/>
                </a:solidFill>
                <a:latin typeface="Abadi" panose="020B0604020104020204" pitchFamily="34" charset="0"/>
                <a:cs typeface="Carlito"/>
              </a:rPr>
              <a:t>variables </a:t>
            </a:r>
            <a:r>
              <a:rPr lang="en-US" sz="2700" spc="-30" dirty="0">
                <a:solidFill>
                  <a:srgbClr val="0B49CB"/>
                </a:solidFill>
                <a:latin typeface="Abadi" panose="020B0604020104020204" pitchFamily="34" charset="0"/>
                <a:cs typeface="Carlito"/>
              </a:rPr>
              <a:t>to </a:t>
            </a:r>
            <a:r>
              <a:rPr lang="en-US" sz="2700" spc="-5" dirty="0">
                <a:solidFill>
                  <a:srgbClr val="0B49CB"/>
                </a:solidFill>
                <a:latin typeface="Abadi" panose="020B0604020104020204" pitchFamily="34" charset="0"/>
                <a:cs typeface="Carlito"/>
              </a:rPr>
              <a:t>binary </a:t>
            </a:r>
            <a:r>
              <a:rPr lang="en-US" sz="2700" spc="-15" dirty="0">
                <a:solidFill>
                  <a:srgbClr val="0B49CB"/>
                </a:solidFill>
                <a:latin typeface="Abadi" panose="020B0604020104020204" pitchFamily="34" charset="0"/>
                <a:cs typeface="Carlito"/>
              </a:rPr>
              <a:t>using </a:t>
            </a:r>
            <a:r>
              <a:rPr lang="en-US" sz="2700" spc="-5" dirty="0">
                <a:solidFill>
                  <a:srgbClr val="0B49CB"/>
                </a:solidFill>
                <a:latin typeface="Abadi" panose="020B0604020104020204" pitchFamily="34" charset="0"/>
                <a:cs typeface="Carlito"/>
              </a:rPr>
              <a:t>one hot </a:t>
            </a:r>
            <a:r>
              <a:rPr lang="en-US" sz="2700" spc="-20" dirty="0">
                <a:solidFill>
                  <a:srgbClr val="0B49CB"/>
                </a:solidFill>
                <a:latin typeface="Abadi" panose="020B0604020104020204" pitchFamily="34" charset="0"/>
                <a:cs typeface="Carlito"/>
              </a:rPr>
              <a:t>encoding.  </a:t>
            </a:r>
            <a:r>
              <a:rPr lang="en-US" sz="2700" spc="-25" dirty="0">
                <a:solidFill>
                  <a:srgbClr val="0B49CB"/>
                </a:solidFill>
                <a:latin typeface="Abadi" panose="020B0604020104020204" pitchFamily="34" charset="0"/>
                <a:cs typeface="Carlito"/>
              </a:rPr>
              <a:t>Standardized the </a:t>
            </a:r>
            <a:r>
              <a:rPr lang="en-US" sz="2700" spc="-35" dirty="0">
                <a:solidFill>
                  <a:srgbClr val="0B49CB"/>
                </a:solidFill>
                <a:latin typeface="Abadi" panose="020B0604020104020204" pitchFamily="34" charset="0"/>
                <a:cs typeface="Carlito"/>
              </a:rPr>
              <a:t>data </a:t>
            </a:r>
            <a:r>
              <a:rPr lang="en-US" sz="2700" spc="-5" dirty="0">
                <a:solidFill>
                  <a:srgbClr val="0B49CB"/>
                </a:solidFill>
                <a:latin typeface="Abadi" panose="020B0604020104020204" pitchFamily="34" charset="0"/>
                <a:cs typeface="Carlito"/>
              </a:rPr>
              <a:t>and </a:t>
            </a:r>
            <a:r>
              <a:rPr lang="en-US" sz="2700" spc="-15" dirty="0">
                <a:solidFill>
                  <a:srgbClr val="0B49CB"/>
                </a:solidFill>
                <a:latin typeface="Abadi" panose="020B0604020104020204" pitchFamily="34" charset="0"/>
                <a:cs typeface="Carlito"/>
              </a:rPr>
              <a:t>used </a:t>
            </a:r>
            <a:r>
              <a:rPr lang="en-US" sz="2700" spc="-20" dirty="0" err="1">
                <a:solidFill>
                  <a:srgbClr val="0B49CB"/>
                </a:solidFill>
                <a:latin typeface="Abadi" panose="020B0604020104020204" pitchFamily="34" charset="0"/>
                <a:cs typeface="Carlito"/>
              </a:rPr>
              <a:t>GridSearchCV</a:t>
            </a:r>
            <a:r>
              <a:rPr lang="en-US" sz="2700" spc="-20" dirty="0">
                <a:solidFill>
                  <a:srgbClr val="0B49CB"/>
                </a:solidFill>
                <a:latin typeface="Abadi" panose="020B0604020104020204" pitchFamily="34" charset="0"/>
                <a:cs typeface="Carlito"/>
              </a:rPr>
              <a:t> </a:t>
            </a:r>
            <a:r>
              <a:rPr lang="en-US" sz="2700" spc="-30" dirty="0">
                <a:solidFill>
                  <a:srgbClr val="0B49CB"/>
                </a:solidFill>
                <a:latin typeface="Abadi" panose="020B0604020104020204" pitchFamily="34" charset="0"/>
                <a:cs typeface="Carlito"/>
              </a:rPr>
              <a:t>to </a:t>
            </a:r>
            <a:r>
              <a:rPr lang="en-US" sz="2700" spc="-15" dirty="0">
                <a:solidFill>
                  <a:srgbClr val="0B49CB"/>
                </a:solidFill>
                <a:latin typeface="Abadi" panose="020B0604020104020204" pitchFamily="34" charset="0"/>
                <a:cs typeface="Carlito"/>
              </a:rPr>
              <a:t>find the </a:t>
            </a:r>
            <a:r>
              <a:rPr lang="en-US" sz="2700" spc="-20" dirty="0">
                <a:solidFill>
                  <a:srgbClr val="0B49CB"/>
                </a:solidFill>
                <a:latin typeface="Abadi" panose="020B0604020104020204" pitchFamily="34" charset="0"/>
                <a:cs typeface="Carlito"/>
              </a:rPr>
              <a:t>best </a:t>
            </a:r>
            <a:r>
              <a:rPr lang="en-US" sz="2700" spc="-40" dirty="0">
                <a:solidFill>
                  <a:srgbClr val="0B49CB"/>
                </a:solidFill>
                <a:latin typeface="Abadi" panose="020B0604020104020204" pitchFamily="34" charset="0"/>
                <a:cs typeface="Carlito"/>
              </a:rPr>
              <a:t>parameters </a:t>
            </a:r>
            <a:r>
              <a:rPr lang="en-US" sz="2700" spc="-35" dirty="0">
                <a:solidFill>
                  <a:srgbClr val="0B49CB"/>
                </a:solidFill>
                <a:latin typeface="Abadi" panose="020B0604020104020204" pitchFamily="34" charset="0"/>
                <a:cs typeface="Carlito"/>
              </a:rPr>
              <a:t>for </a:t>
            </a:r>
            <a:r>
              <a:rPr lang="en-US" sz="2700" spc="-5" dirty="0">
                <a:solidFill>
                  <a:srgbClr val="0B49CB"/>
                </a:solidFill>
                <a:latin typeface="Abadi" panose="020B0604020104020204" pitchFamily="34" charset="0"/>
                <a:cs typeface="Carlito"/>
              </a:rPr>
              <a:t>machine learning models. We determined the</a:t>
            </a:r>
            <a:r>
              <a:rPr lang="en-US" sz="2700" spc="-20" dirty="0">
                <a:solidFill>
                  <a:srgbClr val="0B49CB"/>
                </a:solidFill>
                <a:latin typeface="Abadi" panose="020B0604020104020204" pitchFamily="34" charset="0"/>
                <a:cs typeface="Carlito"/>
              </a:rPr>
              <a:t> </a:t>
            </a:r>
            <a:r>
              <a:rPr lang="en-US" sz="2700" spc="-25" dirty="0">
                <a:solidFill>
                  <a:srgbClr val="0B49CB"/>
                </a:solidFill>
                <a:latin typeface="Abadi" panose="020B0604020104020204" pitchFamily="34" charset="0"/>
                <a:cs typeface="Carlito"/>
              </a:rPr>
              <a:t>accuracy score </a:t>
            </a:r>
            <a:r>
              <a:rPr lang="en-US" sz="2700" dirty="0">
                <a:solidFill>
                  <a:srgbClr val="0B49CB"/>
                </a:solidFill>
                <a:latin typeface="Abadi" panose="020B0604020104020204" pitchFamily="34" charset="0"/>
                <a:cs typeface="Carlito"/>
              </a:rPr>
              <a:t>of </a:t>
            </a:r>
            <a:r>
              <a:rPr lang="en-US" sz="2700" spc="-5" dirty="0">
                <a:solidFill>
                  <a:srgbClr val="0B49CB"/>
                </a:solidFill>
                <a:latin typeface="Abadi" panose="020B0604020104020204" pitchFamily="34" charset="0"/>
                <a:cs typeface="Carlito"/>
              </a:rPr>
              <a:t>all</a:t>
            </a:r>
            <a:r>
              <a:rPr lang="en-US" sz="2700" spc="-40" dirty="0">
                <a:solidFill>
                  <a:srgbClr val="0B49CB"/>
                </a:solidFill>
                <a:latin typeface="Abadi" panose="020B0604020104020204" pitchFamily="34" charset="0"/>
                <a:cs typeface="Carlito"/>
              </a:rPr>
              <a:t> </a:t>
            </a:r>
            <a:r>
              <a:rPr lang="en-US" sz="2700" spc="-5" dirty="0">
                <a:solidFill>
                  <a:srgbClr val="0B49CB"/>
                </a:solidFill>
                <a:latin typeface="Abadi" panose="020B0604020104020204" pitchFamily="34" charset="0"/>
                <a:cs typeface="Carlito"/>
              </a:rPr>
              <a:t>models in predicting first stage landing outcomes (successful = 1, unsuccessful = 0).</a:t>
            </a:r>
            <a:endParaRPr lang="en-US" sz="2700" dirty="0">
              <a:solidFill>
                <a:schemeClr val="accent3">
                  <a:lumMod val="25000"/>
                </a:schemeClr>
              </a:solidFill>
              <a:latin typeface="Abadi" panose="020B0604020104020204" pitchFamily="34" charset="0"/>
            </a:endParaRPr>
          </a:p>
          <a:p>
            <a:pPr>
              <a:lnSpc>
                <a:spcPct val="100000"/>
              </a:lnSpc>
              <a:spcBef>
                <a:spcPts val="1400"/>
              </a:spcBef>
            </a:pPr>
            <a:r>
              <a:rPr lang="en-US" sz="31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2700" spc="-20" dirty="0">
                <a:solidFill>
                  <a:srgbClr val="0B49CB"/>
                </a:solidFill>
                <a:latin typeface="Abadi" panose="020B0604020104020204" pitchFamily="34" charset="0"/>
                <a:cs typeface="Carlito"/>
              </a:rPr>
              <a:t>Four </a:t>
            </a:r>
            <a:r>
              <a:rPr lang="en-US" sz="2700" spc="-15" dirty="0">
                <a:solidFill>
                  <a:srgbClr val="0B49CB"/>
                </a:solidFill>
                <a:latin typeface="Abadi" panose="020B0604020104020204" pitchFamily="34" charset="0"/>
                <a:cs typeface="Carlito"/>
              </a:rPr>
              <a:t>machine </a:t>
            </a:r>
            <a:r>
              <a:rPr lang="en-US" sz="2700" spc="-5" dirty="0">
                <a:solidFill>
                  <a:srgbClr val="0B49CB"/>
                </a:solidFill>
                <a:latin typeface="Abadi" panose="020B0604020104020204" pitchFamily="34" charset="0"/>
                <a:cs typeface="Carlito"/>
              </a:rPr>
              <a:t>learning classification models were created </a:t>
            </a:r>
            <a:r>
              <a:rPr lang="en-US" sz="2700" spc="-20" dirty="0">
                <a:solidFill>
                  <a:srgbClr val="0B49CB"/>
                </a:solidFill>
                <a:latin typeface="Abadi" panose="020B0604020104020204" pitchFamily="34" charset="0"/>
                <a:cs typeface="Carlito"/>
              </a:rPr>
              <a:t>: </a:t>
            </a:r>
            <a:r>
              <a:rPr lang="en-US" sz="2700" spc="-5" dirty="0">
                <a:solidFill>
                  <a:srgbClr val="0B49CB"/>
                </a:solidFill>
                <a:latin typeface="Abadi" panose="020B0604020104020204" pitchFamily="34" charset="0"/>
                <a:cs typeface="Carlito"/>
              </a:rPr>
              <a:t>Logistic </a:t>
            </a:r>
            <a:r>
              <a:rPr lang="en-US" sz="2700" spc="-20" dirty="0">
                <a:solidFill>
                  <a:srgbClr val="0B49CB"/>
                </a:solidFill>
                <a:latin typeface="Abadi" panose="020B0604020104020204" pitchFamily="34" charset="0"/>
                <a:cs typeface="Carlito"/>
              </a:rPr>
              <a:t>Regression, </a:t>
            </a:r>
            <a:r>
              <a:rPr lang="en-US" sz="2700" spc="-15" dirty="0">
                <a:solidFill>
                  <a:srgbClr val="0B49CB"/>
                </a:solidFill>
                <a:latin typeface="Abadi" panose="020B0604020104020204" pitchFamily="34" charset="0"/>
                <a:cs typeface="Carlito"/>
              </a:rPr>
              <a:t>Support </a:t>
            </a:r>
            <a:r>
              <a:rPr lang="en-US" sz="2700" spc="-50" dirty="0">
                <a:solidFill>
                  <a:srgbClr val="0B49CB"/>
                </a:solidFill>
                <a:latin typeface="Abadi" panose="020B0604020104020204" pitchFamily="34" charset="0"/>
                <a:cs typeface="Carlito"/>
              </a:rPr>
              <a:t>Vector  </a:t>
            </a:r>
            <a:r>
              <a:rPr lang="en-US" sz="2700" spc="-5" dirty="0">
                <a:solidFill>
                  <a:srgbClr val="0B49CB"/>
                </a:solidFill>
                <a:latin typeface="Abadi" panose="020B0604020104020204" pitchFamily="34" charset="0"/>
                <a:cs typeface="Carlito"/>
              </a:rPr>
              <a:t>Machine, </a:t>
            </a:r>
            <a:r>
              <a:rPr lang="en-US" sz="2700" spc="-15" dirty="0">
                <a:solidFill>
                  <a:srgbClr val="0B49CB"/>
                </a:solidFill>
                <a:latin typeface="Abadi" panose="020B0604020104020204" pitchFamily="34" charset="0"/>
                <a:cs typeface="Carlito"/>
              </a:rPr>
              <a:t>Decision </a:t>
            </a:r>
            <a:r>
              <a:rPr lang="en-US" sz="2700" spc="-80" dirty="0">
                <a:solidFill>
                  <a:srgbClr val="0B49CB"/>
                </a:solidFill>
                <a:latin typeface="Abadi" panose="020B0604020104020204" pitchFamily="34" charset="0"/>
                <a:cs typeface="Carlito"/>
              </a:rPr>
              <a:t>Tree </a:t>
            </a:r>
            <a:r>
              <a:rPr lang="en-US" sz="2700" spc="-45" dirty="0">
                <a:solidFill>
                  <a:srgbClr val="0B49CB"/>
                </a:solidFill>
                <a:latin typeface="Abadi" panose="020B0604020104020204" pitchFamily="34" charset="0"/>
                <a:cs typeface="Carlito"/>
              </a:rPr>
              <a:t>Classifier, </a:t>
            </a:r>
            <a:r>
              <a:rPr lang="en-US" sz="2700" spc="-5" dirty="0">
                <a:solidFill>
                  <a:srgbClr val="0B49CB"/>
                </a:solidFill>
                <a:latin typeface="Abadi" panose="020B0604020104020204" pitchFamily="34" charset="0"/>
                <a:cs typeface="Carlito"/>
              </a:rPr>
              <a:t>and K </a:t>
            </a:r>
            <a:r>
              <a:rPr lang="en-US" sz="2700" spc="-20" dirty="0">
                <a:solidFill>
                  <a:srgbClr val="0B49CB"/>
                </a:solidFill>
                <a:latin typeface="Abadi" panose="020B0604020104020204" pitchFamily="34" charset="0"/>
                <a:cs typeface="Carlito"/>
              </a:rPr>
              <a:t>Nearest Neighbors. </a:t>
            </a:r>
            <a:r>
              <a:rPr lang="en-US" sz="2700" spc="-5" dirty="0">
                <a:solidFill>
                  <a:srgbClr val="0B49CB"/>
                </a:solidFill>
                <a:latin typeface="Abadi" panose="020B0604020104020204" pitchFamily="34" charset="0"/>
                <a:cs typeface="Carlito"/>
              </a:rPr>
              <a:t>All </a:t>
            </a:r>
            <a:r>
              <a:rPr lang="en-US" sz="2700" spc="-20" dirty="0">
                <a:solidFill>
                  <a:srgbClr val="0B49CB"/>
                </a:solidFill>
                <a:latin typeface="Abadi" panose="020B0604020104020204" pitchFamily="34" charset="0"/>
                <a:cs typeface="Carlito"/>
              </a:rPr>
              <a:t>produced </a:t>
            </a:r>
            <a:r>
              <a:rPr lang="en-US" sz="2700" spc="-15" dirty="0">
                <a:solidFill>
                  <a:srgbClr val="0B49CB"/>
                </a:solidFill>
                <a:latin typeface="Abadi" panose="020B0604020104020204" pitchFamily="34" charset="0"/>
                <a:cs typeface="Carlito"/>
              </a:rPr>
              <a:t>similar </a:t>
            </a:r>
            <a:r>
              <a:rPr lang="en-US" sz="2700" spc="-20" dirty="0">
                <a:solidFill>
                  <a:srgbClr val="0B49CB"/>
                </a:solidFill>
                <a:latin typeface="Abadi" panose="020B0604020104020204" pitchFamily="34" charset="0"/>
                <a:cs typeface="Carlito"/>
              </a:rPr>
              <a:t>results  </a:t>
            </a:r>
            <a:r>
              <a:rPr lang="en-US" sz="2700" spc="-5" dirty="0">
                <a:solidFill>
                  <a:srgbClr val="0B49CB"/>
                </a:solidFill>
                <a:latin typeface="Abadi" panose="020B0604020104020204" pitchFamily="34" charset="0"/>
                <a:cs typeface="Carlito"/>
              </a:rPr>
              <a:t>with a prediction </a:t>
            </a:r>
            <a:r>
              <a:rPr lang="en-US" sz="2700" spc="-25" dirty="0">
                <a:solidFill>
                  <a:srgbClr val="0B49CB"/>
                </a:solidFill>
                <a:latin typeface="Abadi" panose="020B0604020104020204" pitchFamily="34" charset="0"/>
                <a:cs typeface="Carlito"/>
              </a:rPr>
              <a:t>accuracy </a:t>
            </a:r>
            <a:r>
              <a:rPr lang="en-US" sz="2700" spc="-45" dirty="0">
                <a:solidFill>
                  <a:srgbClr val="0B49CB"/>
                </a:solidFill>
                <a:latin typeface="Abadi" panose="020B0604020104020204" pitchFamily="34" charset="0"/>
                <a:cs typeface="Carlito"/>
              </a:rPr>
              <a:t>rate </a:t>
            </a:r>
            <a:r>
              <a:rPr lang="en-US" sz="2700" dirty="0">
                <a:solidFill>
                  <a:srgbClr val="0B49CB"/>
                </a:solidFill>
                <a:latin typeface="Abadi" panose="020B0604020104020204" pitchFamily="34" charset="0"/>
                <a:cs typeface="Carlito"/>
              </a:rPr>
              <a:t>of </a:t>
            </a:r>
            <a:r>
              <a:rPr lang="en-US" sz="2700" spc="-5" dirty="0">
                <a:solidFill>
                  <a:srgbClr val="0B49CB"/>
                </a:solidFill>
                <a:latin typeface="Abadi" panose="020B0604020104020204" pitchFamily="34" charset="0"/>
                <a:cs typeface="Carlito"/>
              </a:rPr>
              <a:t>about 83% or greater. But all the models </a:t>
            </a:r>
            <a:r>
              <a:rPr lang="en-US" sz="2700" spc="-20" dirty="0">
                <a:solidFill>
                  <a:srgbClr val="0B49CB"/>
                </a:solidFill>
                <a:latin typeface="Abadi" panose="020B0604020104020204" pitchFamily="34" charset="0"/>
                <a:cs typeface="Carlito"/>
              </a:rPr>
              <a:t>over-</a:t>
            </a:r>
            <a:r>
              <a:rPr lang="en-US" sz="2700" spc="-25" dirty="0">
                <a:solidFill>
                  <a:srgbClr val="0B49CB"/>
                </a:solidFill>
                <a:latin typeface="Abadi" panose="020B0604020104020204" pitchFamily="34" charset="0"/>
                <a:cs typeface="Carlito"/>
              </a:rPr>
              <a:t>predicted </a:t>
            </a:r>
            <a:r>
              <a:rPr lang="en-US" sz="2700" spc="-20" dirty="0">
                <a:solidFill>
                  <a:srgbClr val="0B49CB"/>
                </a:solidFill>
                <a:latin typeface="Abadi" panose="020B0604020104020204" pitchFamily="34" charset="0"/>
                <a:cs typeface="Carlito"/>
              </a:rPr>
              <a:t>successful </a:t>
            </a:r>
            <a:r>
              <a:rPr lang="en-US" sz="2700" spc="-5" dirty="0">
                <a:solidFill>
                  <a:srgbClr val="0B49CB"/>
                </a:solidFill>
                <a:latin typeface="Abadi" panose="020B0604020104020204" pitchFamily="34" charset="0"/>
                <a:cs typeface="Carlito"/>
              </a:rPr>
              <a:t>landings. </a:t>
            </a:r>
            <a:r>
              <a:rPr lang="en-US" sz="2700" spc="-20" dirty="0">
                <a:solidFill>
                  <a:srgbClr val="0B49CB"/>
                </a:solidFill>
                <a:latin typeface="Abadi" panose="020B0604020104020204" pitchFamily="34" charset="0"/>
                <a:cs typeface="Carlito"/>
              </a:rPr>
              <a:t>More </a:t>
            </a:r>
            <a:r>
              <a:rPr lang="en-US" sz="2700" spc="-35" dirty="0">
                <a:solidFill>
                  <a:srgbClr val="0B49CB"/>
                </a:solidFill>
                <a:latin typeface="Abadi" panose="020B0604020104020204" pitchFamily="34" charset="0"/>
                <a:cs typeface="Carlito"/>
              </a:rPr>
              <a:t>data </a:t>
            </a:r>
            <a:r>
              <a:rPr lang="en-US" sz="2700" spc="-5" dirty="0">
                <a:solidFill>
                  <a:srgbClr val="0B49CB"/>
                </a:solidFill>
                <a:latin typeface="Abadi" panose="020B0604020104020204" pitchFamily="34" charset="0"/>
                <a:cs typeface="Carlito"/>
              </a:rPr>
              <a:t>is </a:t>
            </a:r>
            <a:r>
              <a:rPr lang="en-US" sz="2700" spc="-15" dirty="0">
                <a:solidFill>
                  <a:srgbClr val="0B49CB"/>
                </a:solidFill>
                <a:latin typeface="Abadi" panose="020B0604020104020204" pitchFamily="34" charset="0"/>
                <a:cs typeface="Carlito"/>
              </a:rPr>
              <a:t>needed </a:t>
            </a:r>
            <a:r>
              <a:rPr lang="en-US" sz="2700" spc="-35" dirty="0">
                <a:solidFill>
                  <a:srgbClr val="0B49CB"/>
                </a:solidFill>
                <a:latin typeface="Abadi" panose="020B0604020104020204" pitchFamily="34" charset="0"/>
                <a:cs typeface="Carlito"/>
              </a:rPr>
              <a:t>for </a:t>
            </a:r>
            <a:r>
              <a:rPr lang="en-US" sz="2700" spc="-40" dirty="0">
                <a:solidFill>
                  <a:srgbClr val="0B49CB"/>
                </a:solidFill>
                <a:latin typeface="Abadi" panose="020B0604020104020204" pitchFamily="34" charset="0"/>
                <a:cs typeface="Carlito"/>
              </a:rPr>
              <a:t>better </a:t>
            </a:r>
            <a:r>
              <a:rPr lang="en-US" sz="2700" spc="-5" dirty="0">
                <a:solidFill>
                  <a:srgbClr val="0B49CB"/>
                </a:solidFill>
                <a:latin typeface="Abadi" panose="020B0604020104020204" pitchFamily="34" charset="0"/>
                <a:cs typeface="Carlito"/>
              </a:rPr>
              <a:t>model </a:t>
            </a:r>
            <a:r>
              <a:rPr lang="en-US" sz="2700" spc="-20" dirty="0">
                <a:solidFill>
                  <a:srgbClr val="0B49CB"/>
                </a:solidFill>
                <a:latin typeface="Abadi" panose="020B0604020104020204" pitchFamily="34" charset="0"/>
                <a:cs typeface="Carlito"/>
              </a:rPr>
              <a:t>determination </a:t>
            </a:r>
            <a:r>
              <a:rPr lang="en-US" sz="2700" spc="-5" dirty="0">
                <a:solidFill>
                  <a:srgbClr val="0B49CB"/>
                </a:solidFill>
                <a:latin typeface="Abadi" panose="020B0604020104020204" pitchFamily="34" charset="0"/>
                <a:cs typeface="Carlito"/>
              </a:rPr>
              <a:t>and</a:t>
            </a:r>
            <a:r>
              <a:rPr lang="en-US" sz="2700" spc="204" dirty="0">
                <a:solidFill>
                  <a:srgbClr val="0B49CB"/>
                </a:solidFill>
                <a:latin typeface="Abadi" panose="020B0604020104020204" pitchFamily="34" charset="0"/>
                <a:cs typeface="Carlito"/>
              </a:rPr>
              <a:t> </a:t>
            </a:r>
            <a:r>
              <a:rPr lang="en-US" sz="2700" spc="-50" dirty="0">
                <a:solidFill>
                  <a:srgbClr val="0B49CB"/>
                </a:solidFill>
                <a:latin typeface="Abadi" panose="020B0604020104020204" pitchFamily="34" charset="0"/>
                <a:cs typeface="Carlito"/>
              </a:rPr>
              <a:t>accuracy in predicting first stage landing outcomes.</a:t>
            </a:r>
            <a:endParaRPr lang="en-US" sz="2700" dirty="0">
              <a:solidFill>
                <a:srgbClr val="0B49CB"/>
              </a:solidFill>
              <a:latin typeface="Abadi" panose="020B0604020104020204" pitchFamily="34" charset="0"/>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1700" dirty="0">
              <a:solidFill>
                <a:srgbClr val="1C7DDB"/>
              </a:solidFill>
              <a:latin typeface="Abadi" panose="020B0604020104020204" pitchFamily="34" charset="0"/>
            </a:endParaRPr>
          </a:p>
          <a:p>
            <a:pPr marL="0" indent="0">
              <a:lnSpc>
                <a:spcPct val="100000"/>
              </a:lnSpc>
              <a:spcBef>
                <a:spcPts val="1200"/>
              </a:spcBef>
              <a:buNone/>
            </a:pPr>
            <a:r>
              <a:rPr lang="en-US" sz="1700" i="1" spc="-60" dirty="0">
                <a:solidFill>
                  <a:srgbClr val="0B49CB"/>
                </a:solidFill>
                <a:latin typeface="Abadi" panose="020B0604020104020204" pitchFamily="34" charset="0"/>
                <a:cs typeface="Carlito"/>
              </a:rPr>
              <a:t>These Predictions are displayed in the Results Section (beginning at Page 69 of this report).</a:t>
            </a:r>
            <a:endParaRPr lang="en-US" sz="1700" dirty="0">
              <a:latin typeface="Abadi" panose="020B0604020104020204" pitchFamily="34" charset="0"/>
              <a:cs typeface="Carlito"/>
            </a:endParaRPr>
          </a:p>
          <a:p>
            <a:pPr marL="0" indent="0">
              <a:lnSpc>
                <a:spcPct val="100000"/>
              </a:lnSpc>
              <a:spcBef>
                <a:spcPts val="1200"/>
              </a:spcBef>
              <a:buNone/>
            </a:pPr>
            <a:endParaRPr lang="en-US" sz="1700" dirty="0">
              <a:latin typeface="Abadi" panose="020B0604020104020204" pitchFamily="34" charset="0"/>
              <a:cs typeface="Carlito"/>
            </a:endParaRPr>
          </a:p>
          <a:p>
            <a:pPr marL="0" indent="0">
              <a:lnSpc>
                <a:spcPct val="100000"/>
              </a:lnSpc>
              <a:spcBef>
                <a:spcPts val="1400"/>
              </a:spcBef>
              <a:buNone/>
            </a:pPr>
            <a:endParaRPr lang="en-US" sz="1700" dirty="0">
              <a:solidFill>
                <a:srgbClr val="1C7DDB"/>
              </a:solidFill>
              <a:latin typeface="Abadi" panose="020B0604020104020204" pitchFamily="34" charset="0"/>
            </a:endParaRPr>
          </a:p>
          <a:p>
            <a:pPr marL="0" indent="0">
              <a:lnSpc>
                <a:spcPct val="100000"/>
              </a:lnSpc>
              <a:spcBef>
                <a:spcPts val="1400"/>
              </a:spcBef>
              <a:buNone/>
            </a:pPr>
            <a:endParaRPr lang="en-US" sz="1700" dirty="0">
              <a:solidFill>
                <a:srgbClr val="1C7DDB"/>
              </a:solidFill>
              <a:latin typeface="Abadi" panose="020B0604020104020204" pitchFamily="34" charset="0"/>
            </a:endParaRPr>
          </a:p>
          <a:p>
            <a:pPr marL="0" indent="0">
              <a:lnSpc>
                <a:spcPct val="100000"/>
              </a:lnSpc>
              <a:spcBef>
                <a:spcPts val="105"/>
              </a:spcBef>
              <a:buNone/>
            </a:pPr>
            <a:r>
              <a:rPr lang="en-US" sz="1800" u="heavy" dirty="0">
                <a:solidFill>
                  <a:srgbClr val="404040"/>
                </a:solidFill>
                <a:uFill>
                  <a:solidFill>
                    <a:srgbClr val="404040"/>
                  </a:solidFill>
                </a:uFill>
                <a:latin typeface="Carlito"/>
                <a:cs typeface="Carlito"/>
              </a:rPr>
              <a:t>GitHub</a:t>
            </a:r>
            <a:r>
              <a:rPr lang="en-US" sz="1800" u="heavy" spc="-95" dirty="0">
                <a:solidFill>
                  <a:srgbClr val="404040"/>
                </a:solidFill>
                <a:uFill>
                  <a:solidFill>
                    <a:srgbClr val="404040"/>
                  </a:solidFill>
                </a:uFill>
                <a:latin typeface="Carlito"/>
                <a:cs typeface="Carlito"/>
              </a:rPr>
              <a:t> </a:t>
            </a:r>
            <a:r>
              <a:rPr lang="en-US" sz="1800" u="heavy" spc="-5" dirty="0" err="1">
                <a:solidFill>
                  <a:srgbClr val="404040"/>
                </a:solidFill>
                <a:uFill>
                  <a:solidFill>
                    <a:srgbClr val="404040"/>
                  </a:solidFill>
                </a:uFill>
                <a:latin typeface="Carlito"/>
                <a:cs typeface="Carlito"/>
              </a:rPr>
              <a:t>url</a:t>
            </a:r>
            <a:r>
              <a:rPr lang="en-US" sz="1800" u="heavy" spc="-5" dirty="0">
                <a:solidFill>
                  <a:srgbClr val="404040"/>
                </a:solidFill>
                <a:uFill>
                  <a:solidFill>
                    <a:srgbClr val="404040"/>
                  </a:solidFill>
                </a:uFill>
                <a:latin typeface="Carlito"/>
                <a:cs typeface="Carlito"/>
              </a:rPr>
              <a:t> for Predictive Analysis (Classification:</a:t>
            </a:r>
          </a:p>
          <a:p>
            <a:pPr marL="0" indent="0">
              <a:lnSpc>
                <a:spcPct val="100000"/>
              </a:lnSpc>
              <a:spcBef>
                <a:spcPts val="1400"/>
              </a:spcBef>
              <a:buNone/>
            </a:pPr>
            <a:r>
              <a:rPr lang="en-US" sz="1600" dirty="0">
                <a:solidFill>
                  <a:srgbClr val="0B49CB"/>
                </a:solidFill>
                <a:latin typeface="Abadi" panose="020B0604020104020204" pitchFamily="34" charset="0"/>
              </a:rPr>
              <a:t>https://github.com/efjacobi/IBM-Professional-Certificate-DS-CAPSTONE-efjacobi/blob/master/Data%20Science%20CAPSTONE%20ML%20Prediction%207th%20Lab.ipynb</a:t>
            </a: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a:t>
            </a:r>
            <a:r>
              <a:rPr lang="en-US" dirty="0" err="1">
                <a:solidFill>
                  <a:srgbClr val="0B49CB"/>
                </a:solidFill>
                <a:latin typeface="Abadi"/>
              </a:rPr>
              <a:t>cont’t</a:t>
            </a:r>
            <a:r>
              <a:rPr lang="en-US" dirty="0">
                <a:solidFill>
                  <a:srgbClr val="0B49CB"/>
                </a:solidFill>
                <a:latin typeface="Abadi"/>
              </a:rPr>
              <a:t>)</a:t>
            </a:r>
          </a:p>
        </p:txBody>
      </p:sp>
    </p:spTree>
    <p:extLst>
      <p:ext uri="{BB962C8B-B14F-4D97-AF65-F5344CB8AC3E}">
        <p14:creationId xmlns:p14="http://schemas.microsoft.com/office/powerpoint/2010/main" val="946286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46932" y="3355817"/>
            <a:ext cx="2743200" cy="401638"/>
          </a:xfrm>
        </p:spPr>
        <p:txBody>
          <a:bodyPr/>
          <a:lstStyle/>
          <a:p>
            <a:fld id="{5075537C-CA84-1446-933C-8E9D027F9201}" type="slidenum">
              <a:rPr lang="en-US" smtClean="0"/>
              <a:t>33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 Scatter Plot</a:t>
            </a:r>
            <a:endParaRPr lang="en-US" dirty="0">
              <a:solidFill>
                <a:srgbClr val="0B49CB"/>
              </a:solidFill>
            </a:endParaRPr>
          </a:p>
        </p:txBody>
      </p:sp>
      <p:pic>
        <p:nvPicPr>
          <p:cNvPr id="3" name="Picture 2">
            <a:extLst>
              <a:ext uri="{FF2B5EF4-FFF2-40B4-BE49-F238E27FC236}">
                <a16:creationId xmlns:a16="http://schemas.microsoft.com/office/drawing/2014/main" id="{50AFD8E9-8DBA-BBD5-E0D9-EA461A36ED2A}"/>
              </a:ext>
            </a:extLst>
          </p:cNvPr>
          <p:cNvPicPr>
            <a:picLocks noChangeAspect="1"/>
          </p:cNvPicPr>
          <p:nvPr/>
        </p:nvPicPr>
        <p:blipFill>
          <a:blip r:embed="rId3"/>
          <a:stretch>
            <a:fillRect/>
          </a:stretch>
        </p:blipFill>
        <p:spPr>
          <a:xfrm>
            <a:off x="1071366" y="1265554"/>
            <a:ext cx="9735909" cy="4582164"/>
          </a:xfrm>
          <a:prstGeom prst="rect">
            <a:avLst/>
          </a:prstGeom>
        </p:spPr>
      </p:pic>
      <p:sp>
        <p:nvSpPr>
          <p:cNvPr id="7" name="Slide Number Placeholder 4">
            <a:extLst>
              <a:ext uri="{FF2B5EF4-FFF2-40B4-BE49-F238E27FC236}">
                <a16:creationId xmlns:a16="http://schemas.microsoft.com/office/drawing/2014/main" id="{84A2C3BE-E743-2968-643C-7985FD18C3AD}"/>
              </a:ext>
            </a:extLst>
          </p:cNvPr>
          <p:cNvSpPr txBox="1">
            <a:spLocks/>
          </p:cNvSpPr>
          <p:nvPr/>
        </p:nvSpPr>
        <p:spPr>
          <a:xfrm>
            <a:off x="8318532" y="5906279"/>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34</a:t>
            </a:fld>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Scatter Plot</a:t>
            </a:r>
          </a:p>
        </p:txBody>
      </p:sp>
      <p:sp>
        <p:nvSpPr>
          <p:cNvPr id="2" name="Rectangle 2">
            <a:extLst>
              <a:ext uri="{FF2B5EF4-FFF2-40B4-BE49-F238E27FC236}">
                <a16:creationId xmlns:a16="http://schemas.microsoft.com/office/drawing/2014/main" id="{0DD45E00-EDF1-6DAA-DFDA-0A41CC8BA778}"/>
              </a:ext>
            </a:extLst>
          </p:cNvPr>
          <p:cNvSpPr>
            <a:spLocks noChangeArrowheads="1"/>
          </p:cNvSpPr>
          <p:nvPr/>
        </p:nvSpPr>
        <p:spPr bwMode="auto">
          <a:xfrm>
            <a:off x="1118936" y="1087699"/>
            <a:ext cx="147468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C7697B77-C1AB-BADE-B68F-F9BD4F5E68F4}"/>
              </a:ext>
            </a:extLst>
          </p:cNvPr>
          <p:cNvSpPr txBox="1"/>
          <p:nvPr/>
        </p:nvSpPr>
        <p:spPr>
          <a:xfrm>
            <a:off x="1017465" y="5208716"/>
            <a:ext cx="10020692"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Also, for launch sites CCAFS SLC 40 and KSC LC 39A, first stage recoveries at large payloads</a:t>
            </a:r>
          </a:p>
          <a:p>
            <a:r>
              <a:rPr lang="en-US" sz="1700" dirty="0">
                <a:solidFill>
                  <a:srgbClr val="0B49CB"/>
                </a:solidFill>
                <a:latin typeface="Abadi" panose="020B0604020104020204" pitchFamily="34" charset="0"/>
              </a:rPr>
              <a:t> (pay load mass &gt; 12000 kg) are quite good. Yet more data (more launches) are needed to bear this out.</a:t>
            </a:r>
          </a:p>
        </p:txBody>
      </p:sp>
      <p:pic>
        <p:nvPicPr>
          <p:cNvPr id="7" name="Picture 6">
            <a:extLst>
              <a:ext uri="{FF2B5EF4-FFF2-40B4-BE49-F238E27FC236}">
                <a16:creationId xmlns:a16="http://schemas.microsoft.com/office/drawing/2014/main" id="{02D4495B-EDDB-82F9-373E-88102433062F}"/>
              </a:ext>
            </a:extLst>
          </p:cNvPr>
          <p:cNvPicPr>
            <a:picLocks noChangeAspect="1"/>
          </p:cNvPicPr>
          <p:nvPr/>
        </p:nvPicPr>
        <p:blipFill>
          <a:blip r:embed="rId3"/>
          <a:stretch>
            <a:fillRect/>
          </a:stretch>
        </p:blipFill>
        <p:spPr>
          <a:xfrm>
            <a:off x="1036245" y="1406877"/>
            <a:ext cx="9488224" cy="3677163"/>
          </a:xfrm>
          <a:prstGeom prst="rect">
            <a:avLst/>
          </a:prstGeom>
        </p:spPr>
      </p:pic>
    </p:spTree>
    <p:extLst>
      <p:ext uri="{BB962C8B-B14F-4D97-AF65-F5344CB8AC3E}">
        <p14:creationId xmlns:p14="http://schemas.microsoft.com/office/powerpoint/2010/main" val="4027948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Scatter Plot</a:t>
            </a:r>
            <a:endParaRPr lang="en-US" dirty="0">
              <a:solidFill>
                <a:srgbClr val="0B49CB"/>
              </a:solidFill>
            </a:endParaRPr>
          </a:p>
        </p:txBody>
      </p:sp>
      <p:pic>
        <p:nvPicPr>
          <p:cNvPr id="6" name="Picture 5">
            <a:extLst>
              <a:ext uri="{FF2B5EF4-FFF2-40B4-BE49-F238E27FC236}">
                <a16:creationId xmlns:a16="http://schemas.microsoft.com/office/drawing/2014/main" id="{439FE9B2-111C-F49A-6BAD-DD42852E0DE1}"/>
              </a:ext>
            </a:extLst>
          </p:cNvPr>
          <p:cNvPicPr>
            <a:picLocks noChangeAspect="1"/>
          </p:cNvPicPr>
          <p:nvPr/>
        </p:nvPicPr>
        <p:blipFill>
          <a:blip r:embed="rId3"/>
          <a:stretch>
            <a:fillRect/>
          </a:stretch>
        </p:blipFill>
        <p:spPr>
          <a:xfrm>
            <a:off x="1271456" y="1433234"/>
            <a:ext cx="8430802" cy="3991532"/>
          </a:xfrm>
          <a:prstGeom prst="rect">
            <a:avLst/>
          </a:prstGeom>
        </p:spPr>
      </p:pic>
      <p:sp>
        <p:nvSpPr>
          <p:cNvPr id="8" name="TextBox 7">
            <a:extLst>
              <a:ext uri="{FF2B5EF4-FFF2-40B4-BE49-F238E27FC236}">
                <a16:creationId xmlns:a16="http://schemas.microsoft.com/office/drawing/2014/main" id="{0E81C9EC-E814-B6B5-D177-0276E29B8320}"/>
              </a:ext>
            </a:extLst>
          </p:cNvPr>
          <p:cNvSpPr txBox="1"/>
          <p:nvPr/>
        </p:nvSpPr>
        <p:spPr>
          <a:xfrm>
            <a:off x="1378973" y="5400969"/>
            <a:ext cx="8323285" cy="615553"/>
          </a:xfrm>
          <a:prstGeom prst="rect">
            <a:avLst/>
          </a:prstGeom>
          <a:noFill/>
        </p:spPr>
        <p:txBody>
          <a:bodyPr wrap="square" rtlCol="0">
            <a:spAutoFit/>
          </a:bodyPr>
          <a:lstStyle/>
          <a:p>
            <a:r>
              <a:rPr lang="en-US" sz="1700" dirty="0">
                <a:solidFill>
                  <a:srgbClr val="0B49CB"/>
                </a:solidFill>
                <a:latin typeface="Abadi" panose="020B0604020104020204" pitchFamily="34" charset="0"/>
              </a:rPr>
              <a:t>ES-L1, HEO, and GEO had but one launch data point each.  Not enough data to draw conclusions. So let’s move on to a bar chart for another way to view the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795819" y="5759888"/>
            <a:ext cx="579132" cy="401638"/>
          </a:xfrm>
        </p:spPr>
        <p:txBody>
          <a:bodyPr/>
          <a:lstStyle/>
          <a:p>
            <a:fld id="{5075537C-CA84-1446-933C-8E9D027F9201}" type="slidenum">
              <a:rPr lang="en-US" sz="1700" smtClean="0"/>
              <a:t>36</a:t>
            </a:fld>
            <a:endParaRPr lang="en-US" sz="1700"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 Bar Chart</a:t>
            </a:r>
            <a:endParaRPr lang="en-US" dirty="0">
              <a:solidFill>
                <a:srgbClr val="0B49CB"/>
              </a:solidFill>
            </a:endParaRPr>
          </a:p>
        </p:txBody>
      </p:sp>
      <p:pic>
        <p:nvPicPr>
          <p:cNvPr id="6" name="Picture 5">
            <a:extLst>
              <a:ext uri="{FF2B5EF4-FFF2-40B4-BE49-F238E27FC236}">
                <a16:creationId xmlns:a16="http://schemas.microsoft.com/office/drawing/2014/main" id="{CB4C4A29-3A47-CD47-A5E9-17BC8582B3A2}"/>
              </a:ext>
            </a:extLst>
          </p:cNvPr>
          <p:cNvPicPr>
            <a:picLocks noChangeAspect="1"/>
          </p:cNvPicPr>
          <p:nvPr/>
        </p:nvPicPr>
        <p:blipFill>
          <a:blip r:embed="rId3"/>
          <a:stretch>
            <a:fillRect/>
          </a:stretch>
        </p:blipFill>
        <p:spPr>
          <a:xfrm>
            <a:off x="770011" y="1376363"/>
            <a:ext cx="9653199" cy="4360546"/>
          </a:xfrm>
          <a:prstGeom prst="rect">
            <a:avLst/>
          </a:prstGeom>
        </p:spPr>
      </p:pic>
      <p:sp>
        <p:nvSpPr>
          <p:cNvPr id="2" name="TextBox 1">
            <a:extLst>
              <a:ext uri="{FF2B5EF4-FFF2-40B4-BE49-F238E27FC236}">
                <a16:creationId xmlns:a16="http://schemas.microsoft.com/office/drawing/2014/main" id="{DBCB98B9-3886-0134-6B0B-DB8A37A1D27A}"/>
              </a:ext>
            </a:extLst>
          </p:cNvPr>
          <p:cNvSpPr txBox="1"/>
          <p:nvPr/>
        </p:nvSpPr>
        <p:spPr>
          <a:xfrm>
            <a:off x="1519084" y="5736909"/>
            <a:ext cx="8767144" cy="353943"/>
          </a:xfrm>
          <a:prstGeom prst="rect">
            <a:avLst/>
          </a:prstGeom>
          <a:noFill/>
        </p:spPr>
        <p:txBody>
          <a:bodyPr wrap="none" rtlCol="0">
            <a:spAutoFit/>
          </a:bodyPr>
          <a:lstStyle/>
          <a:p>
            <a:r>
              <a:rPr lang="en-US" sz="1700" dirty="0">
                <a:solidFill>
                  <a:srgbClr val="0B49CB"/>
                </a:solidFill>
                <a:latin typeface="Abadi" panose="020B0604020104020204" pitchFamily="34" charset="0"/>
              </a:rPr>
              <a:t>Even with these high success rates, we need more data; i.e., more launches into these orbits.</a:t>
            </a:r>
          </a:p>
        </p:txBody>
      </p:sp>
    </p:spTree>
    <p:extLst>
      <p:ext uri="{BB962C8B-B14F-4D97-AF65-F5344CB8AC3E}">
        <p14:creationId xmlns:p14="http://schemas.microsoft.com/office/powerpoint/2010/main" val="1955084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37</a:t>
            </a:fld>
            <a:endParaRPr lang="en-US"/>
          </a:p>
        </p:txBody>
      </p:sp>
      <p:sp>
        <p:nvSpPr>
          <p:cNvPr id="3" name="Content Placeholder 2"/>
          <p:cNvSpPr>
            <a:spLocks noGrp="1"/>
          </p:cNvSpPr>
          <p:nvPr>
            <p:ph type="body" sz="half" idx="4294967295"/>
          </p:nvPr>
        </p:nvSpPr>
        <p:spPr>
          <a:xfrm>
            <a:off x="770011" y="1490043"/>
            <a:ext cx="8378962" cy="3811588"/>
          </a:xfrm>
          <a:prstGeom prst="rect">
            <a:avLst/>
          </a:prstGeom>
        </p:spPr>
        <p:txBody>
          <a:bodyPr>
            <a:normAutofit/>
          </a:bodyPr>
          <a:lstStyle/>
          <a:p>
            <a:pPr marL="0" indent="0">
              <a:lnSpc>
                <a:spcPct val="100000"/>
              </a:lnSpc>
              <a:spcBef>
                <a:spcPts val="1400"/>
              </a:spcBef>
              <a:buNone/>
            </a:pPr>
            <a:endParaRPr lang="en-US" sz="17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 Scatter Plot</a:t>
            </a:r>
            <a:endParaRPr lang="en-US" dirty="0">
              <a:solidFill>
                <a:srgbClr val="0B49CB"/>
              </a:solidFill>
            </a:endParaRPr>
          </a:p>
        </p:txBody>
      </p:sp>
      <p:pic>
        <p:nvPicPr>
          <p:cNvPr id="6" name="Picture 5">
            <a:extLst>
              <a:ext uri="{FF2B5EF4-FFF2-40B4-BE49-F238E27FC236}">
                <a16:creationId xmlns:a16="http://schemas.microsoft.com/office/drawing/2014/main" id="{BD22DE3F-3747-596B-7B2B-0DAF4C5DC157}"/>
              </a:ext>
            </a:extLst>
          </p:cNvPr>
          <p:cNvPicPr>
            <a:picLocks noChangeAspect="1"/>
          </p:cNvPicPr>
          <p:nvPr/>
        </p:nvPicPr>
        <p:blipFill>
          <a:blip r:embed="rId3"/>
          <a:stretch>
            <a:fillRect/>
          </a:stretch>
        </p:blipFill>
        <p:spPr>
          <a:xfrm>
            <a:off x="1522106" y="1419510"/>
            <a:ext cx="8378963" cy="3841212"/>
          </a:xfrm>
          <a:prstGeom prst="rect">
            <a:avLst/>
          </a:prstGeom>
        </p:spPr>
      </p:pic>
      <p:sp>
        <p:nvSpPr>
          <p:cNvPr id="7" name="TextBox 6">
            <a:extLst>
              <a:ext uri="{FF2B5EF4-FFF2-40B4-BE49-F238E27FC236}">
                <a16:creationId xmlns:a16="http://schemas.microsoft.com/office/drawing/2014/main" id="{771428CC-2FC4-14B8-76BB-D63FC74DC50F}"/>
              </a:ext>
            </a:extLst>
          </p:cNvPr>
          <p:cNvSpPr txBox="1"/>
          <p:nvPr/>
        </p:nvSpPr>
        <p:spPr>
          <a:xfrm>
            <a:off x="968991" y="5319982"/>
            <a:ext cx="9485194" cy="877163"/>
          </a:xfrm>
          <a:prstGeom prst="rect">
            <a:avLst/>
          </a:prstGeom>
          <a:noFill/>
        </p:spPr>
        <p:txBody>
          <a:bodyPr wrap="square" rtlCol="0">
            <a:spAutoFit/>
          </a:bodyPr>
          <a:lstStyle/>
          <a:p>
            <a:pPr>
              <a:lnSpc>
                <a:spcPct val="100000"/>
              </a:lnSpc>
              <a:spcBef>
                <a:spcPts val="1400"/>
              </a:spcBef>
            </a:pPr>
            <a:r>
              <a:rPr lang="en-US" sz="1700" dirty="0">
                <a:solidFill>
                  <a:srgbClr val="0B49CB"/>
                </a:solidFill>
                <a:latin typeface="Abadi" panose="020B0604020104020204" pitchFamily="34" charset="0"/>
              </a:rPr>
              <a:t>In the above plot, we observe that in the LEO orbit, success improves with the number of flights. In the GTO, there is also improvement with flight number. VLEO has very good success rate as flight number increases. </a:t>
            </a:r>
          </a:p>
        </p:txBody>
      </p:sp>
    </p:spTree>
    <p:extLst>
      <p:ext uri="{BB962C8B-B14F-4D97-AF65-F5344CB8AC3E}">
        <p14:creationId xmlns:p14="http://schemas.microsoft.com/office/powerpoint/2010/main" val="931650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 Scatter Plot</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3CDF1112-FE12-8D72-7E09-509572945EFE}"/>
              </a:ext>
            </a:extLst>
          </p:cNvPr>
          <p:cNvPicPr>
            <a:picLocks noChangeAspect="1"/>
          </p:cNvPicPr>
          <p:nvPr/>
        </p:nvPicPr>
        <p:blipFill>
          <a:blip r:embed="rId3"/>
          <a:stretch>
            <a:fillRect/>
          </a:stretch>
        </p:blipFill>
        <p:spPr>
          <a:xfrm>
            <a:off x="770011" y="1661865"/>
            <a:ext cx="10687961" cy="3637721"/>
          </a:xfrm>
          <a:prstGeom prst="rect">
            <a:avLst/>
          </a:prstGeom>
        </p:spPr>
      </p:pic>
      <p:sp>
        <p:nvSpPr>
          <p:cNvPr id="12" name="TextBox 11">
            <a:extLst>
              <a:ext uri="{FF2B5EF4-FFF2-40B4-BE49-F238E27FC236}">
                <a16:creationId xmlns:a16="http://schemas.microsoft.com/office/drawing/2014/main" id="{EAA90825-8F78-E93B-8A73-7D7492B2A0D7}"/>
              </a:ext>
            </a:extLst>
          </p:cNvPr>
          <p:cNvSpPr txBox="1"/>
          <p:nvPr/>
        </p:nvSpPr>
        <p:spPr>
          <a:xfrm>
            <a:off x="1120877" y="5380523"/>
            <a:ext cx="10437473"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We see that in orbits LEO, ISS, PO, SSO, and VLEO successful 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stage recovery improves with </a:t>
            </a:r>
            <a:r>
              <a:rPr lang="en-US" sz="1700" dirty="0" err="1">
                <a:solidFill>
                  <a:srgbClr val="0B49CB"/>
                </a:solidFill>
                <a:latin typeface="Abadi" panose="020B0604020104020204" pitchFamily="34" charset="0"/>
              </a:rPr>
              <a:t>PayLoad</a:t>
            </a:r>
            <a:r>
              <a:rPr lang="en-US" sz="1700" dirty="0">
                <a:solidFill>
                  <a:srgbClr val="0B49CB"/>
                </a:solidFill>
                <a:latin typeface="Abadi" panose="020B0604020104020204" pitchFamily="34" charset="0"/>
              </a:rPr>
              <a:t> Mass.</a:t>
            </a:r>
          </a:p>
          <a:p>
            <a:r>
              <a:rPr lang="en-US" sz="1700" dirty="0">
                <a:solidFill>
                  <a:srgbClr val="0B49CB"/>
                </a:solidFill>
                <a:latin typeface="Abadi" panose="020B0604020104020204" pitchFamily="34" charset="0"/>
              </a:rPr>
              <a:t>In GTO, successes are mixed. More data are needed especially in orbits ES-L1, HEO, MEO, SO, and GEO.</a:t>
            </a:r>
          </a:p>
        </p:txBody>
      </p:sp>
    </p:spTree>
    <p:extLst>
      <p:ext uri="{BB962C8B-B14F-4D97-AF65-F5344CB8AC3E}">
        <p14:creationId xmlns:p14="http://schemas.microsoft.com/office/powerpoint/2010/main" val="3696985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39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 Line Chart</a:t>
            </a:r>
          </a:p>
        </p:txBody>
      </p:sp>
      <p:pic>
        <p:nvPicPr>
          <p:cNvPr id="6" name="Picture 5" descr="Chart, line chart&#10;&#10;Description automatically generated">
            <a:extLst>
              <a:ext uri="{FF2B5EF4-FFF2-40B4-BE49-F238E27FC236}">
                <a16:creationId xmlns:a16="http://schemas.microsoft.com/office/drawing/2014/main" id="{51484EE8-D0F4-D832-2B22-457441255399}"/>
              </a:ext>
            </a:extLst>
          </p:cNvPr>
          <p:cNvPicPr>
            <a:picLocks noChangeAspect="1"/>
          </p:cNvPicPr>
          <p:nvPr/>
        </p:nvPicPr>
        <p:blipFill>
          <a:blip r:embed="rId3"/>
          <a:stretch>
            <a:fillRect/>
          </a:stretch>
        </p:blipFill>
        <p:spPr>
          <a:xfrm>
            <a:off x="3471058" y="1298896"/>
            <a:ext cx="4915586" cy="4515480"/>
          </a:xfrm>
          <a:prstGeom prst="rect">
            <a:avLst/>
          </a:prstGeom>
        </p:spPr>
      </p:pic>
    </p:spTree>
    <p:extLst>
      <p:ext uri="{BB962C8B-B14F-4D97-AF65-F5344CB8AC3E}">
        <p14:creationId xmlns:p14="http://schemas.microsoft.com/office/powerpoint/2010/main" val="43648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958696" y="1887794"/>
            <a:ext cx="9940361" cy="43212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rgbClr val="0B49CB"/>
                </a:solidFill>
                <a:latin typeface="Abadi" panose="020B0604020104020204" pitchFamily="34" charset="0"/>
              </a:rPr>
              <a:t>SpaceX has led the nation into the Commercial Space Age. SpaceX advertises Falcon 9 rocket launches on its website with a cost of 62 million dollars each; other providers’ launches cost upward of 165 million dollars each. SpaceX can recover and reuse the rocket first stage. So Falcon 9 first stage landing results in the lower cost launches. Therefore, if we can determine if a future first stage will land successfully, we can determine the cost of a launch. This information can be used by another company, </a:t>
            </a:r>
            <a:r>
              <a:rPr lang="en-US" sz="1800" dirty="0" err="1">
                <a:solidFill>
                  <a:srgbClr val="0B49CB"/>
                </a:solidFill>
                <a:latin typeface="Abadi" panose="020B0604020104020204" pitchFamily="34" charset="0"/>
              </a:rPr>
              <a:t>SpaceY</a:t>
            </a:r>
            <a:r>
              <a:rPr lang="en-US" sz="1800" dirty="0">
                <a:solidFill>
                  <a:srgbClr val="0B49CB"/>
                </a:solidFill>
                <a:latin typeface="Abadi" panose="020B0604020104020204" pitchFamily="34" charset="0"/>
              </a:rPr>
              <a:t>, which may want to compete with SpaceX for a rocket launch(es). The goal of this project is to create a machine learning pipeline to predict if the first stage will land successfully for </a:t>
            </a:r>
            <a:r>
              <a:rPr lang="en-US" sz="1800" dirty="0" err="1">
                <a:solidFill>
                  <a:srgbClr val="0B49CB"/>
                </a:solidFill>
                <a:latin typeface="Abadi" panose="020B0604020104020204" pitchFamily="34" charset="0"/>
              </a:rPr>
              <a:t>SpaceY</a:t>
            </a:r>
            <a:r>
              <a:rPr lang="en-US" sz="1800" dirty="0">
                <a:solidFill>
                  <a:srgbClr val="0B49CB"/>
                </a:solidFill>
                <a:latin typeface="Abadi" panose="020B0604020104020204" pitchFamily="34" charset="0"/>
              </a:rPr>
              <a:t>.</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 to be solved</a:t>
            </a:r>
          </a:p>
          <a:p>
            <a:pPr lvl="1">
              <a:spcBef>
                <a:spcPts val="1400"/>
              </a:spcBef>
              <a:buFontTx/>
              <a:buChar char="-"/>
            </a:pPr>
            <a:r>
              <a:rPr lang="en-US" sz="1800" dirty="0">
                <a:solidFill>
                  <a:srgbClr val="0B49CB"/>
                </a:solidFill>
                <a:latin typeface="Abadi" panose="020B0604020104020204" pitchFamily="34" charset="0"/>
              </a:rPr>
              <a:t>What rocket launch factors determine if the rocket first stage will land successfully?</a:t>
            </a:r>
          </a:p>
          <a:p>
            <a:pPr lvl="1">
              <a:spcBef>
                <a:spcPts val="1400"/>
              </a:spcBef>
              <a:buFontTx/>
              <a:buChar char="-"/>
            </a:pPr>
            <a:r>
              <a:rPr lang="en-US" sz="1800" dirty="0">
                <a:solidFill>
                  <a:srgbClr val="0B49CB"/>
                </a:solidFill>
                <a:latin typeface="Abadi" panose="020B0604020104020204" pitchFamily="34" charset="0"/>
              </a:rPr>
              <a:t>Find the interaction among the various rocket launch data features that determine the rate of successful landings.</a:t>
            </a:r>
          </a:p>
          <a:p>
            <a:pPr lvl="1">
              <a:spcBef>
                <a:spcPts val="1400"/>
              </a:spcBef>
              <a:buFontTx/>
              <a:buChar char="-"/>
            </a:pPr>
            <a:r>
              <a:rPr lang="en-US" sz="1800" dirty="0">
                <a:solidFill>
                  <a:srgbClr val="0B49CB"/>
                </a:solidFill>
                <a:latin typeface="Abadi" panose="020B0604020104020204" pitchFamily="34" charset="0"/>
              </a:rPr>
              <a:t>What operating conditions need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40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 Scatter Plot</a:t>
            </a:r>
          </a:p>
        </p:txBody>
      </p:sp>
      <p:pic>
        <p:nvPicPr>
          <p:cNvPr id="3" name="Picture 2" descr="A picture containing chart&#10;&#10;Description automatically generated">
            <a:extLst>
              <a:ext uri="{FF2B5EF4-FFF2-40B4-BE49-F238E27FC236}">
                <a16:creationId xmlns:a16="http://schemas.microsoft.com/office/drawing/2014/main" id="{D8CBE608-039A-282D-7734-E23B4E73E377}"/>
              </a:ext>
            </a:extLst>
          </p:cNvPr>
          <p:cNvPicPr>
            <a:picLocks noChangeAspect="1"/>
          </p:cNvPicPr>
          <p:nvPr/>
        </p:nvPicPr>
        <p:blipFill>
          <a:blip r:embed="rId3"/>
          <a:stretch>
            <a:fillRect/>
          </a:stretch>
        </p:blipFill>
        <p:spPr>
          <a:xfrm>
            <a:off x="1366684" y="1316261"/>
            <a:ext cx="9075174" cy="4032203"/>
          </a:xfrm>
          <a:prstGeom prst="rect">
            <a:avLst/>
          </a:prstGeom>
        </p:spPr>
      </p:pic>
      <p:sp>
        <p:nvSpPr>
          <p:cNvPr id="7" name="TextBox 6">
            <a:extLst>
              <a:ext uri="{FF2B5EF4-FFF2-40B4-BE49-F238E27FC236}">
                <a16:creationId xmlns:a16="http://schemas.microsoft.com/office/drawing/2014/main" id="{9B921547-4E5D-99B1-9135-0C44875DA067}"/>
              </a:ext>
            </a:extLst>
          </p:cNvPr>
          <p:cNvSpPr txBox="1"/>
          <p:nvPr/>
        </p:nvSpPr>
        <p:spPr>
          <a:xfrm>
            <a:off x="1750142" y="5379242"/>
            <a:ext cx="8787983"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By the density of the orange ‘Class’ dots we see successes improved with year of the launch.</a:t>
            </a:r>
          </a:p>
          <a:p>
            <a:r>
              <a:rPr lang="en-US" sz="1700" dirty="0">
                <a:solidFill>
                  <a:srgbClr val="0B49CB"/>
                </a:solidFill>
                <a:latin typeface="Abadi" panose="020B0604020104020204" pitchFamily="34" charset="0"/>
              </a:rPr>
              <a:t>Still there were quite a few failures in 2018.</a:t>
            </a:r>
          </a:p>
        </p:txBody>
      </p:sp>
    </p:spTree>
    <p:extLst>
      <p:ext uri="{BB962C8B-B14F-4D97-AF65-F5344CB8AC3E}">
        <p14:creationId xmlns:p14="http://schemas.microsoft.com/office/powerpoint/2010/main" val="2446297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 SQL Query</a:t>
            </a:r>
          </a:p>
        </p:txBody>
      </p:sp>
      <p:pic>
        <p:nvPicPr>
          <p:cNvPr id="6" name="Picture 5" descr="Graphical user interface, text, application, email&#10;&#10;Description automatically generated">
            <a:extLst>
              <a:ext uri="{FF2B5EF4-FFF2-40B4-BE49-F238E27FC236}">
                <a16:creationId xmlns:a16="http://schemas.microsoft.com/office/drawing/2014/main" id="{CB82819F-66E4-2424-4B97-6A4216529E3E}"/>
              </a:ext>
            </a:extLst>
          </p:cNvPr>
          <p:cNvPicPr>
            <a:picLocks noChangeAspect="1"/>
          </p:cNvPicPr>
          <p:nvPr/>
        </p:nvPicPr>
        <p:blipFill>
          <a:blip r:embed="rId3"/>
          <a:stretch>
            <a:fillRect/>
          </a:stretch>
        </p:blipFill>
        <p:spPr>
          <a:xfrm>
            <a:off x="1022554" y="1339364"/>
            <a:ext cx="9360310" cy="3354802"/>
          </a:xfrm>
          <a:prstGeom prst="rect">
            <a:avLst/>
          </a:prstGeom>
        </p:spPr>
      </p:pic>
      <p:sp>
        <p:nvSpPr>
          <p:cNvPr id="8" name="TextBox 7">
            <a:extLst>
              <a:ext uri="{FF2B5EF4-FFF2-40B4-BE49-F238E27FC236}">
                <a16:creationId xmlns:a16="http://schemas.microsoft.com/office/drawing/2014/main" id="{131A2590-DEFF-6329-510D-022B31689CA4}"/>
              </a:ext>
            </a:extLst>
          </p:cNvPr>
          <p:cNvSpPr txBox="1"/>
          <p:nvPr/>
        </p:nvSpPr>
        <p:spPr>
          <a:xfrm>
            <a:off x="1592826" y="4945626"/>
            <a:ext cx="9728945"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Using our </a:t>
            </a:r>
            <a:r>
              <a:rPr lang="en-US" sz="1700" dirty="0" err="1">
                <a:solidFill>
                  <a:srgbClr val="0B49CB"/>
                </a:solidFill>
                <a:latin typeface="Abadi" panose="020B0604020104020204" pitchFamily="34" charset="0"/>
              </a:rPr>
              <a:t>sql</a:t>
            </a:r>
            <a:r>
              <a:rPr lang="en-US" sz="1700" dirty="0">
                <a:solidFill>
                  <a:srgbClr val="0B49CB"/>
                </a:solidFill>
                <a:latin typeface="Abadi" panose="020B0604020104020204" pitchFamily="34" charset="0"/>
              </a:rPr>
              <a:t> SPACEXDATASET_A we queried unique launch site names. There are 4 sites represented</a:t>
            </a:r>
          </a:p>
          <a:p>
            <a:r>
              <a:rPr lang="en-US" sz="1700" dirty="0">
                <a:solidFill>
                  <a:srgbClr val="0B49CB"/>
                </a:solidFill>
                <a:latin typeface="Abadi" panose="020B0604020104020204" pitchFamily="34" charset="0"/>
              </a:rPr>
              <a:t>In the SpaceX dataset we are working with.</a:t>
            </a:r>
          </a:p>
        </p:txBody>
      </p:sp>
    </p:spTree>
    <p:extLst>
      <p:ext uri="{BB962C8B-B14F-4D97-AF65-F5344CB8AC3E}">
        <p14:creationId xmlns:p14="http://schemas.microsoft.com/office/powerpoint/2010/main" val="957023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 SQL Query</a:t>
            </a:r>
          </a:p>
        </p:txBody>
      </p:sp>
      <p:pic>
        <p:nvPicPr>
          <p:cNvPr id="6" name="Picture 5" descr="Graphical user interface, text, application, email&#10;&#10;Description automatically generated">
            <a:extLst>
              <a:ext uri="{FF2B5EF4-FFF2-40B4-BE49-F238E27FC236}">
                <a16:creationId xmlns:a16="http://schemas.microsoft.com/office/drawing/2014/main" id="{54AF1846-66BB-27BE-2E92-AE8D75A9A884}"/>
              </a:ext>
            </a:extLst>
          </p:cNvPr>
          <p:cNvPicPr>
            <a:picLocks noChangeAspect="1"/>
          </p:cNvPicPr>
          <p:nvPr/>
        </p:nvPicPr>
        <p:blipFill>
          <a:blip r:embed="rId3"/>
          <a:stretch>
            <a:fillRect/>
          </a:stretch>
        </p:blipFill>
        <p:spPr>
          <a:xfrm>
            <a:off x="923009" y="1496061"/>
            <a:ext cx="10321787" cy="2761307"/>
          </a:xfrm>
          <a:prstGeom prst="rect">
            <a:avLst/>
          </a:prstGeom>
        </p:spPr>
      </p:pic>
      <p:sp>
        <p:nvSpPr>
          <p:cNvPr id="10" name="TextBox 9">
            <a:extLst>
              <a:ext uri="{FF2B5EF4-FFF2-40B4-BE49-F238E27FC236}">
                <a16:creationId xmlns:a16="http://schemas.microsoft.com/office/drawing/2014/main" id="{1792FA32-AB7E-6DDE-1C6D-497D3E367763}"/>
              </a:ext>
            </a:extLst>
          </p:cNvPr>
          <p:cNvSpPr txBox="1"/>
          <p:nvPr/>
        </p:nvSpPr>
        <p:spPr>
          <a:xfrm>
            <a:off x="923009" y="4345858"/>
            <a:ext cx="10534963" cy="615553"/>
          </a:xfrm>
          <a:prstGeom prst="rect">
            <a:avLst/>
          </a:prstGeom>
          <a:noFill/>
        </p:spPr>
        <p:txBody>
          <a:bodyPr wrap="square" rtlCol="0">
            <a:spAutoFit/>
          </a:bodyPr>
          <a:lstStyle/>
          <a:p>
            <a:r>
              <a:rPr lang="en-US" sz="1700" dirty="0">
                <a:solidFill>
                  <a:srgbClr val="0B49CB"/>
                </a:solidFill>
                <a:latin typeface="Abadi" panose="020B0604020104020204" pitchFamily="34" charset="0"/>
              </a:rPr>
              <a:t>Using our </a:t>
            </a:r>
            <a:r>
              <a:rPr lang="en-US" sz="1700" dirty="0" err="1">
                <a:solidFill>
                  <a:srgbClr val="0B49CB"/>
                </a:solidFill>
                <a:latin typeface="Abadi" panose="020B0604020104020204" pitchFamily="34" charset="0"/>
              </a:rPr>
              <a:t>sql</a:t>
            </a:r>
            <a:r>
              <a:rPr lang="en-US" sz="1700" dirty="0">
                <a:solidFill>
                  <a:srgbClr val="0B49CB"/>
                </a:solidFill>
                <a:latin typeface="Abadi" panose="020B0604020104020204" pitchFamily="34" charset="0"/>
              </a:rPr>
              <a:t> SPACEXDATASET_A we selected all the launches from ‘</a:t>
            </a:r>
            <a:r>
              <a:rPr lang="en-US" sz="1700" dirty="0" err="1">
                <a:solidFill>
                  <a:srgbClr val="0B49CB"/>
                </a:solidFill>
                <a:latin typeface="Abadi" panose="020B0604020104020204" pitchFamily="34" charset="0"/>
              </a:rPr>
              <a:t>launch_site</a:t>
            </a:r>
            <a:r>
              <a:rPr lang="en-US" sz="1700" dirty="0">
                <a:solidFill>
                  <a:srgbClr val="0B49CB"/>
                </a:solidFill>
                <a:latin typeface="Abadi" panose="020B0604020104020204" pitchFamily="34" charset="0"/>
              </a:rPr>
              <a:t>’ KSC LC-39A. The query could have selected all the launch data for KSC, but we displayed only the 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five launches.</a:t>
            </a:r>
          </a:p>
        </p:txBody>
      </p:sp>
    </p:spTree>
    <p:extLst>
      <p:ext uri="{BB962C8B-B14F-4D97-AF65-F5344CB8AC3E}">
        <p14:creationId xmlns:p14="http://schemas.microsoft.com/office/powerpoint/2010/main" val="47443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SQL Query Result</a:t>
            </a:r>
          </a:p>
        </p:txBody>
      </p:sp>
      <p:pic>
        <p:nvPicPr>
          <p:cNvPr id="8" name="Picture 7" descr="Graphical user interface, text, application&#10;&#10;Description automatically generated">
            <a:extLst>
              <a:ext uri="{FF2B5EF4-FFF2-40B4-BE49-F238E27FC236}">
                <a16:creationId xmlns:a16="http://schemas.microsoft.com/office/drawing/2014/main" id="{94333EAF-8F4F-570E-BEDA-731F679D3057}"/>
              </a:ext>
            </a:extLst>
          </p:cNvPr>
          <p:cNvPicPr>
            <a:picLocks noChangeAspect="1"/>
          </p:cNvPicPr>
          <p:nvPr/>
        </p:nvPicPr>
        <p:blipFill>
          <a:blip r:embed="rId3"/>
          <a:stretch>
            <a:fillRect/>
          </a:stretch>
        </p:blipFill>
        <p:spPr>
          <a:xfrm>
            <a:off x="1357552" y="2025445"/>
            <a:ext cx="9294326" cy="2753032"/>
          </a:xfrm>
          <a:prstGeom prst="rect">
            <a:avLst/>
          </a:prstGeom>
        </p:spPr>
      </p:pic>
      <p:sp>
        <p:nvSpPr>
          <p:cNvPr id="9" name="TextBox 8">
            <a:extLst>
              <a:ext uri="{FF2B5EF4-FFF2-40B4-BE49-F238E27FC236}">
                <a16:creationId xmlns:a16="http://schemas.microsoft.com/office/drawing/2014/main" id="{4DB640D0-0468-3ABA-8BDE-C4D7D20DE922}"/>
              </a:ext>
            </a:extLst>
          </p:cNvPr>
          <p:cNvSpPr txBox="1"/>
          <p:nvPr/>
        </p:nvSpPr>
        <p:spPr>
          <a:xfrm>
            <a:off x="1357552" y="4778477"/>
            <a:ext cx="9046066"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The total payload mass launched by SpaceX for the NASA (CRS) customer is 45,596 kilograms </a:t>
            </a:r>
          </a:p>
          <a:p>
            <a:r>
              <a:rPr lang="en-US" sz="1700" dirty="0">
                <a:solidFill>
                  <a:srgbClr val="0B49CB"/>
                </a:solidFill>
                <a:latin typeface="Abadi" panose="020B0604020104020204" pitchFamily="34" charset="0"/>
              </a:rPr>
              <a:t>using the %</a:t>
            </a:r>
            <a:r>
              <a:rPr lang="en-US" sz="1700" dirty="0" err="1">
                <a:solidFill>
                  <a:srgbClr val="0B49CB"/>
                </a:solidFill>
                <a:latin typeface="Abadi" panose="020B0604020104020204" pitchFamily="34" charset="0"/>
              </a:rPr>
              <a:t>sql</a:t>
            </a:r>
            <a:r>
              <a:rPr lang="en-US" sz="1700" dirty="0">
                <a:solidFill>
                  <a:srgbClr val="0B49CB"/>
                </a:solidFill>
                <a:latin typeface="Abadi" panose="020B0604020104020204" pitchFamily="34" charset="0"/>
              </a:rPr>
              <a:t> query (above).</a:t>
            </a:r>
          </a:p>
        </p:txBody>
      </p:sp>
    </p:spTree>
    <p:extLst>
      <p:ext uri="{BB962C8B-B14F-4D97-AF65-F5344CB8AC3E}">
        <p14:creationId xmlns:p14="http://schemas.microsoft.com/office/powerpoint/2010/main" val="2129816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 SQL Query</a:t>
            </a:r>
          </a:p>
        </p:txBody>
      </p:sp>
      <p:pic>
        <p:nvPicPr>
          <p:cNvPr id="6" name="Picture 5" descr="Graphical user interface, text, application&#10;&#10;Description automatically generated">
            <a:extLst>
              <a:ext uri="{FF2B5EF4-FFF2-40B4-BE49-F238E27FC236}">
                <a16:creationId xmlns:a16="http://schemas.microsoft.com/office/drawing/2014/main" id="{E84ADDDC-5BC5-B826-42E7-149AADA68642}"/>
              </a:ext>
            </a:extLst>
          </p:cNvPr>
          <p:cNvPicPr>
            <a:picLocks noChangeAspect="1"/>
          </p:cNvPicPr>
          <p:nvPr/>
        </p:nvPicPr>
        <p:blipFill>
          <a:blip r:embed="rId3"/>
          <a:stretch>
            <a:fillRect/>
          </a:stretch>
        </p:blipFill>
        <p:spPr>
          <a:xfrm>
            <a:off x="949236" y="1976284"/>
            <a:ext cx="9708931" cy="2740424"/>
          </a:xfrm>
          <a:prstGeom prst="rect">
            <a:avLst/>
          </a:prstGeom>
        </p:spPr>
      </p:pic>
      <p:sp>
        <p:nvSpPr>
          <p:cNvPr id="7" name="TextBox 6">
            <a:extLst>
              <a:ext uri="{FF2B5EF4-FFF2-40B4-BE49-F238E27FC236}">
                <a16:creationId xmlns:a16="http://schemas.microsoft.com/office/drawing/2014/main" id="{FAA61D75-F4B5-4178-06FF-5D4A65C15970}"/>
              </a:ext>
            </a:extLst>
          </p:cNvPr>
          <p:cNvSpPr txBox="1"/>
          <p:nvPr/>
        </p:nvSpPr>
        <p:spPr>
          <a:xfrm>
            <a:off x="1179871" y="4716708"/>
            <a:ext cx="8230138" cy="353943"/>
          </a:xfrm>
          <a:prstGeom prst="rect">
            <a:avLst/>
          </a:prstGeom>
          <a:noFill/>
        </p:spPr>
        <p:txBody>
          <a:bodyPr wrap="none" rtlCol="0">
            <a:spAutoFit/>
          </a:bodyPr>
          <a:lstStyle/>
          <a:p>
            <a:r>
              <a:rPr lang="en-US" sz="1700" dirty="0">
                <a:solidFill>
                  <a:srgbClr val="0B49CB"/>
                </a:solidFill>
                <a:latin typeface="Abadi" panose="020B0604020104020204" pitchFamily="34" charset="0"/>
              </a:rPr>
              <a:t>The average payload mass for launches using the F9 v1.1 booster is 2,928 kilograms.</a:t>
            </a:r>
          </a:p>
        </p:txBody>
      </p:sp>
    </p:spTree>
    <p:extLst>
      <p:ext uri="{BB962C8B-B14F-4D97-AF65-F5344CB8AC3E}">
        <p14:creationId xmlns:p14="http://schemas.microsoft.com/office/powerpoint/2010/main" val="4289710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 Query</a:t>
            </a:r>
          </a:p>
        </p:txBody>
      </p:sp>
      <p:pic>
        <p:nvPicPr>
          <p:cNvPr id="6" name="Picture 5" descr="Graphical user interface, text, application&#10;&#10;Description automatically generated">
            <a:extLst>
              <a:ext uri="{FF2B5EF4-FFF2-40B4-BE49-F238E27FC236}">
                <a16:creationId xmlns:a16="http://schemas.microsoft.com/office/drawing/2014/main" id="{814ED3A1-AD08-0AA3-E384-BB4A59ECC942}"/>
              </a:ext>
            </a:extLst>
          </p:cNvPr>
          <p:cNvPicPr>
            <a:picLocks noChangeAspect="1"/>
          </p:cNvPicPr>
          <p:nvPr/>
        </p:nvPicPr>
        <p:blipFill>
          <a:blip r:embed="rId3"/>
          <a:stretch>
            <a:fillRect/>
          </a:stretch>
        </p:blipFill>
        <p:spPr>
          <a:xfrm>
            <a:off x="1063980" y="1848465"/>
            <a:ext cx="9985784" cy="3136489"/>
          </a:xfrm>
          <a:prstGeom prst="rect">
            <a:avLst/>
          </a:prstGeom>
        </p:spPr>
      </p:pic>
      <p:sp>
        <p:nvSpPr>
          <p:cNvPr id="7" name="TextBox 6">
            <a:extLst>
              <a:ext uri="{FF2B5EF4-FFF2-40B4-BE49-F238E27FC236}">
                <a16:creationId xmlns:a16="http://schemas.microsoft.com/office/drawing/2014/main" id="{65937E47-8702-D6C9-36B0-F8DB498F81BE}"/>
              </a:ext>
            </a:extLst>
          </p:cNvPr>
          <p:cNvSpPr txBox="1"/>
          <p:nvPr/>
        </p:nvSpPr>
        <p:spPr>
          <a:xfrm>
            <a:off x="1142236" y="4984954"/>
            <a:ext cx="8568371"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The date for the first successful 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stage landing on drone ship was May 27, 2016 using </a:t>
            </a:r>
          </a:p>
          <a:p>
            <a:r>
              <a:rPr lang="en-US" sz="1700" dirty="0">
                <a:solidFill>
                  <a:srgbClr val="0B49CB"/>
                </a:solidFill>
                <a:latin typeface="Abadi" panose="020B0604020104020204" pitchFamily="34" charset="0"/>
              </a:rPr>
              <a:t>SELECT min(DATE) query.</a:t>
            </a:r>
          </a:p>
        </p:txBody>
      </p:sp>
    </p:spTree>
    <p:extLst>
      <p:ext uri="{BB962C8B-B14F-4D97-AF65-F5344CB8AC3E}">
        <p14:creationId xmlns:p14="http://schemas.microsoft.com/office/powerpoint/2010/main" val="2653634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t>
            </a:r>
            <a:r>
              <a:rPr lang="en-US" i="1" dirty="0">
                <a:solidFill>
                  <a:srgbClr val="0B49CB"/>
                </a:solidFill>
                <a:latin typeface="Abadi"/>
              </a:rPr>
              <a:t>Drone Ship </a:t>
            </a:r>
            <a:r>
              <a:rPr lang="en-US" dirty="0">
                <a:solidFill>
                  <a:srgbClr val="0B49CB"/>
                </a:solidFill>
                <a:latin typeface="Abadi"/>
              </a:rPr>
              <a:t>Landing with Payload between 4000 and 6000 Query Result</a:t>
            </a:r>
          </a:p>
        </p:txBody>
      </p:sp>
      <p:pic>
        <p:nvPicPr>
          <p:cNvPr id="3" name="Picture 2" descr="Application&#10;&#10;Description automatically generated with low confidence">
            <a:extLst>
              <a:ext uri="{FF2B5EF4-FFF2-40B4-BE49-F238E27FC236}">
                <a16:creationId xmlns:a16="http://schemas.microsoft.com/office/drawing/2014/main" id="{37942E67-1320-6585-8A99-949D609B9079}"/>
              </a:ext>
            </a:extLst>
          </p:cNvPr>
          <p:cNvPicPr>
            <a:picLocks noChangeAspect="1"/>
          </p:cNvPicPr>
          <p:nvPr/>
        </p:nvPicPr>
        <p:blipFill>
          <a:blip r:embed="rId3"/>
          <a:stretch>
            <a:fillRect/>
          </a:stretch>
        </p:blipFill>
        <p:spPr>
          <a:xfrm>
            <a:off x="975598" y="1744892"/>
            <a:ext cx="10240804" cy="2581635"/>
          </a:xfrm>
          <a:prstGeom prst="rect">
            <a:avLst/>
          </a:prstGeom>
        </p:spPr>
      </p:pic>
      <p:sp>
        <p:nvSpPr>
          <p:cNvPr id="9" name="TextBox 8">
            <a:extLst>
              <a:ext uri="{FF2B5EF4-FFF2-40B4-BE49-F238E27FC236}">
                <a16:creationId xmlns:a16="http://schemas.microsoft.com/office/drawing/2014/main" id="{2A9FFB74-0D54-CFEE-8B13-4E0CCB3C5C6F}"/>
              </a:ext>
            </a:extLst>
          </p:cNvPr>
          <p:cNvSpPr txBox="1"/>
          <p:nvPr/>
        </p:nvSpPr>
        <p:spPr>
          <a:xfrm>
            <a:off x="975598" y="4335908"/>
            <a:ext cx="10240804" cy="615553"/>
          </a:xfrm>
          <a:prstGeom prst="rect">
            <a:avLst/>
          </a:prstGeom>
          <a:noFill/>
        </p:spPr>
        <p:txBody>
          <a:bodyPr wrap="square">
            <a:spAutoFit/>
          </a:bodyPr>
          <a:lstStyle/>
          <a:p>
            <a:r>
              <a:rPr lang="en-US" sz="1700" spc="-5" dirty="0">
                <a:solidFill>
                  <a:srgbClr val="0B49CB"/>
                </a:solidFill>
                <a:latin typeface="Abadi" panose="020B0604020104020204" pitchFamily="34" charset="0"/>
                <a:cs typeface="Carlito"/>
              </a:rPr>
              <a:t>This </a:t>
            </a:r>
            <a:r>
              <a:rPr lang="en-US" sz="1700" dirty="0">
                <a:solidFill>
                  <a:srgbClr val="0B49CB"/>
                </a:solidFill>
                <a:latin typeface="Abadi" panose="020B0604020104020204" pitchFamily="34" charset="0"/>
                <a:cs typeface="Carlito"/>
              </a:rPr>
              <a:t>query </a:t>
            </a:r>
            <a:r>
              <a:rPr lang="en-US" sz="1700" spc="-5" dirty="0">
                <a:solidFill>
                  <a:srgbClr val="0B49CB"/>
                </a:solidFill>
                <a:latin typeface="Abadi" panose="020B0604020104020204" pitchFamily="34" charset="0"/>
                <a:cs typeface="Carlito"/>
              </a:rPr>
              <a:t>returns </a:t>
            </a:r>
            <a:r>
              <a:rPr lang="en-US" sz="1700" dirty="0">
                <a:solidFill>
                  <a:srgbClr val="0B49CB"/>
                </a:solidFill>
                <a:latin typeface="Abadi" panose="020B0604020104020204" pitchFamily="34" charset="0"/>
                <a:cs typeface="Carlito"/>
              </a:rPr>
              <a:t>the </a:t>
            </a:r>
            <a:r>
              <a:rPr lang="en-US" sz="1700" spc="-20" dirty="0">
                <a:solidFill>
                  <a:srgbClr val="0B49CB"/>
                </a:solidFill>
                <a:latin typeface="Abadi" panose="020B0604020104020204" pitchFamily="34" charset="0"/>
                <a:cs typeface="Carlito"/>
              </a:rPr>
              <a:t>four  booster </a:t>
            </a:r>
            <a:r>
              <a:rPr lang="en-US" sz="1700" spc="-25" dirty="0">
                <a:solidFill>
                  <a:srgbClr val="0B49CB"/>
                </a:solidFill>
                <a:latin typeface="Abadi" panose="020B0604020104020204" pitchFamily="34" charset="0"/>
                <a:cs typeface="Carlito"/>
              </a:rPr>
              <a:t>versions </a:t>
            </a:r>
            <a:r>
              <a:rPr lang="en-US" sz="1700" spc="-5" dirty="0">
                <a:solidFill>
                  <a:srgbClr val="0B49CB"/>
                </a:solidFill>
                <a:latin typeface="Abadi" panose="020B0604020104020204" pitchFamily="34" charset="0"/>
                <a:cs typeface="Carlito"/>
              </a:rPr>
              <a:t>that had  successful </a:t>
            </a:r>
            <a:r>
              <a:rPr lang="en-US" sz="1700" spc="-20" dirty="0">
                <a:solidFill>
                  <a:srgbClr val="0B49CB"/>
                </a:solidFill>
                <a:latin typeface="Abadi" panose="020B0604020104020204" pitchFamily="34" charset="0"/>
                <a:cs typeface="Carlito"/>
              </a:rPr>
              <a:t>‘drone ship’</a:t>
            </a:r>
            <a:r>
              <a:rPr lang="en-US" sz="1700" spc="-10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landings  and a </a:t>
            </a:r>
            <a:r>
              <a:rPr lang="en-US" sz="1700" spc="-5" dirty="0">
                <a:solidFill>
                  <a:srgbClr val="0B49CB"/>
                </a:solidFill>
                <a:latin typeface="Abadi" panose="020B0604020104020204" pitchFamily="34" charset="0"/>
                <a:cs typeface="Carlito"/>
              </a:rPr>
              <a:t>payload mass  between  </a:t>
            </a:r>
            <a:r>
              <a:rPr lang="en-US" sz="1700" dirty="0">
                <a:solidFill>
                  <a:srgbClr val="0B49CB"/>
                </a:solidFill>
                <a:latin typeface="Abadi" panose="020B0604020104020204" pitchFamily="34" charset="0"/>
                <a:cs typeface="Carlito"/>
              </a:rPr>
              <a:t>4000 and 6000</a:t>
            </a:r>
            <a:r>
              <a:rPr lang="en-US" sz="1700" spc="-165" dirty="0">
                <a:solidFill>
                  <a:srgbClr val="0B49CB"/>
                </a:solidFill>
                <a:latin typeface="Abadi" panose="020B0604020104020204" pitchFamily="34" charset="0"/>
                <a:cs typeface="Carlito"/>
              </a:rPr>
              <a:t> </a:t>
            </a:r>
            <a:r>
              <a:rPr lang="en-US" sz="1700" spc="-25" dirty="0" err="1">
                <a:solidFill>
                  <a:srgbClr val="0B49CB"/>
                </a:solidFill>
                <a:latin typeface="Abadi" panose="020B0604020104020204" pitchFamily="34" charset="0"/>
                <a:cs typeface="Carlito"/>
              </a:rPr>
              <a:t>noninclusively</a:t>
            </a:r>
            <a:r>
              <a:rPr lang="en-US" sz="1700" spc="-25" dirty="0">
                <a:solidFill>
                  <a:srgbClr val="0B49CB"/>
                </a:solidFill>
                <a:latin typeface="Abadi" panose="020B0604020104020204" pitchFamily="34" charset="0"/>
                <a:cs typeface="Carlito"/>
              </a:rPr>
              <a:t>.</a:t>
            </a:r>
            <a:endParaRPr lang="en-US" sz="1700" dirty="0">
              <a:solidFill>
                <a:srgbClr val="0B49CB"/>
              </a:solidFill>
              <a:latin typeface="Abadi" panose="020B0604020104020204" pitchFamily="34" charset="0"/>
              <a:cs typeface="Carlito"/>
            </a:endParaRPr>
          </a:p>
        </p:txBody>
      </p:sp>
    </p:spTree>
    <p:extLst>
      <p:ext uri="{BB962C8B-B14F-4D97-AF65-F5344CB8AC3E}">
        <p14:creationId xmlns:p14="http://schemas.microsoft.com/office/powerpoint/2010/main" val="1793532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t>
            </a:r>
            <a:r>
              <a:rPr lang="en-US" i="1" dirty="0">
                <a:solidFill>
                  <a:srgbClr val="0B49CB"/>
                </a:solidFill>
                <a:latin typeface="Abadi"/>
              </a:rPr>
              <a:t>Ground Pad </a:t>
            </a:r>
            <a:r>
              <a:rPr lang="en-US" dirty="0">
                <a:solidFill>
                  <a:srgbClr val="0B49CB"/>
                </a:solidFill>
                <a:latin typeface="Abadi"/>
              </a:rPr>
              <a:t>Landing with Payload between 4000 and 6000 Query Result</a:t>
            </a:r>
          </a:p>
        </p:txBody>
      </p:sp>
      <p:pic>
        <p:nvPicPr>
          <p:cNvPr id="3" name="Picture 2" descr="Graphical user interface, application&#10;&#10;Description automatically generated with medium confidence">
            <a:extLst>
              <a:ext uri="{FF2B5EF4-FFF2-40B4-BE49-F238E27FC236}">
                <a16:creationId xmlns:a16="http://schemas.microsoft.com/office/drawing/2014/main" id="{AE3560D1-8965-EA4E-9AA1-5B9A82417777}"/>
              </a:ext>
            </a:extLst>
          </p:cNvPr>
          <p:cNvPicPr>
            <a:picLocks noChangeAspect="1"/>
          </p:cNvPicPr>
          <p:nvPr/>
        </p:nvPicPr>
        <p:blipFill>
          <a:blip r:embed="rId3"/>
          <a:stretch>
            <a:fillRect/>
          </a:stretch>
        </p:blipFill>
        <p:spPr>
          <a:xfrm>
            <a:off x="1003729" y="1848465"/>
            <a:ext cx="10200384" cy="3165987"/>
          </a:xfrm>
          <a:prstGeom prst="rect">
            <a:avLst/>
          </a:prstGeom>
        </p:spPr>
      </p:pic>
      <p:sp>
        <p:nvSpPr>
          <p:cNvPr id="6" name="TextBox 5">
            <a:extLst>
              <a:ext uri="{FF2B5EF4-FFF2-40B4-BE49-F238E27FC236}">
                <a16:creationId xmlns:a16="http://schemas.microsoft.com/office/drawing/2014/main" id="{1095BC65-85E9-FF6C-8DA2-2BEE8AE5B6CA}"/>
              </a:ext>
            </a:extLst>
          </p:cNvPr>
          <p:cNvSpPr txBox="1"/>
          <p:nvPr/>
        </p:nvSpPr>
        <p:spPr>
          <a:xfrm>
            <a:off x="1052443" y="5097677"/>
            <a:ext cx="10151670" cy="892552"/>
          </a:xfrm>
          <a:prstGeom prst="rect">
            <a:avLst/>
          </a:prstGeom>
          <a:noFill/>
        </p:spPr>
        <p:txBody>
          <a:bodyPr wrap="square" rtlCol="0">
            <a:spAutoFit/>
          </a:bodyPr>
          <a:lstStyle/>
          <a:p>
            <a:r>
              <a:rPr lang="en-US" sz="1700" spc="-5" dirty="0">
                <a:solidFill>
                  <a:srgbClr val="0B49CB"/>
                </a:solidFill>
                <a:latin typeface="Abadi" panose="020B0604020104020204" pitchFamily="34" charset="0"/>
                <a:cs typeface="Carlito"/>
              </a:rPr>
              <a:t>This </a:t>
            </a:r>
            <a:r>
              <a:rPr lang="en-US" sz="1700" dirty="0">
                <a:solidFill>
                  <a:srgbClr val="0B49CB"/>
                </a:solidFill>
                <a:latin typeface="Abadi" panose="020B0604020104020204" pitchFamily="34" charset="0"/>
                <a:cs typeface="Carlito"/>
              </a:rPr>
              <a:t>query </a:t>
            </a:r>
            <a:r>
              <a:rPr lang="en-US" sz="1700" spc="-5" dirty="0">
                <a:solidFill>
                  <a:srgbClr val="0B49CB"/>
                </a:solidFill>
                <a:latin typeface="Abadi" panose="020B0604020104020204" pitchFamily="34" charset="0"/>
                <a:cs typeface="Carlito"/>
              </a:rPr>
              <a:t>returns </a:t>
            </a:r>
            <a:r>
              <a:rPr lang="en-US" sz="1700" dirty="0">
                <a:solidFill>
                  <a:srgbClr val="0B49CB"/>
                </a:solidFill>
                <a:latin typeface="Abadi" panose="020B0604020104020204" pitchFamily="34" charset="0"/>
                <a:cs typeface="Carlito"/>
              </a:rPr>
              <a:t>the </a:t>
            </a:r>
            <a:r>
              <a:rPr lang="en-US" sz="1700" spc="-20" dirty="0">
                <a:solidFill>
                  <a:srgbClr val="0B49CB"/>
                </a:solidFill>
                <a:latin typeface="Abadi" panose="020B0604020104020204" pitchFamily="34" charset="0"/>
                <a:cs typeface="Carlito"/>
              </a:rPr>
              <a:t>three  booster </a:t>
            </a:r>
            <a:r>
              <a:rPr lang="en-US" sz="1700" spc="-25" dirty="0">
                <a:solidFill>
                  <a:srgbClr val="0B49CB"/>
                </a:solidFill>
                <a:latin typeface="Abadi" panose="020B0604020104020204" pitchFamily="34" charset="0"/>
                <a:cs typeface="Carlito"/>
              </a:rPr>
              <a:t>versions </a:t>
            </a:r>
            <a:r>
              <a:rPr lang="en-US" sz="1700" spc="-5" dirty="0">
                <a:solidFill>
                  <a:srgbClr val="0B49CB"/>
                </a:solidFill>
                <a:latin typeface="Abadi" panose="020B0604020104020204" pitchFamily="34" charset="0"/>
                <a:cs typeface="Carlito"/>
              </a:rPr>
              <a:t>that had  successful </a:t>
            </a:r>
            <a:r>
              <a:rPr lang="en-US" sz="1700" spc="-20" dirty="0">
                <a:solidFill>
                  <a:srgbClr val="0B49CB"/>
                </a:solidFill>
                <a:latin typeface="Abadi" panose="020B0604020104020204" pitchFamily="34" charset="0"/>
                <a:cs typeface="Carlito"/>
              </a:rPr>
              <a:t>‘ground pad’</a:t>
            </a:r>
            <a:r>
              <a:rPr lang="en-US" sz="1700" spc="-10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landings  and a </a:t>
            </a:r>
            <a:r>
              <a:rPr lang="en-US" sz="1700" spc="-5" dirty="0">
                <a:solidFill>
                  <a:srgbClr val="0B49CB"/>
                </a:solidFill>
                <a:latin typeface="Abadi" panose="020B0604020104020204" pitchFamily="34" charset="0"/>
                <a:cs typeface="Carlito"/>
              </a:rPr>
              <a:t>payload mass  between  </a:t>
            </a:r>
            <a:r>
              <a:rPr lang="en-US" sz="1700" dirty="0">
                <a:solidFill>
                  <a:srgbClr val="0B49CB"/>
                </a:solidFill>
                <a:latin typeface="Abadi" panose="020B0604020104020204" pitchFamily="34" charset="0"/>
                <a:cs typeface="Carlito"/>
              </a:rPr>
              <a:t>4000 and 6000</a:t>
            </a:r>
            <a:r>
              <a:rPr lang="en-US" sz="1700" spc="-165" dirty="0">
                <a:solidFill>
                  <a:srgbClr val="0B49CB"/>
                </a:solidFill>
                <a:latin typeface="Abadi" panose="020B0604020104020204" pitchFamily="34" charset="0"/>
                <a:cs typeface="Carlito"/>
              </a:rPr>
              <a:t> </a:t>
            </a:r>
            <a:r>
              <a:rPr lang="en-US" sz="1700" spc="-25" dirty="0" err="1">
                <a:solidFill>
                  <a:srgbClr val="0B49CB"/>
                </a:solidFill>
                <a:latin typeface="Abadi" panose="020B0604020104020204" pitchFamily="34" charset="0"/>
                <a:cs typeface="Carlito"/>
              </a:rPr>
              <a:t>noninclusively</a:t>
            </a:r>
            <a:r>
              <a:rPr lang="en-US" sz="1700" spc="-25" dirty="0">
                <a:solidFill>
                  <a:srgbClr val="0B49CB"/>
                </a:solidFill>
                <a:latin typeface="Abadi" panose="020B0604020104020204" pitchFamily="34" charset="0"/>
                <a:cs typeface="Carlito"/>
              </a:rPr>
              <a:t>.</a:t>
            </a:r>
            <a:endParaRPr lang="en-US" sz="1700" dirty="0">
              <a:solidFill>
                <a:srgbClr val="0B49CB"/>
              </a:solidFill>
              <a:latin typeface="Abadi" panose="020B0604020104020204" pitchFamily="34" charset="0"/>
              <a:cs typeface="Carlito"/>
            </a:endParaRPr>
          </a:p>
          <a:p>
            <a:endParaRPr lang="en-US" dirty="0"/>
          </a:p>
        </p:txBody>
      </p:sp>
    </p:spTree>
    <p:extLst>
      <p:ext uri="{BB962C8B-B14F-4D97-AF65-F5344CB8AC3E}">
        <p14:creationId xmlns:p14="http://schemas.microsoft.com/office/powerpoint/2010/main" val="3386369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 Query Result</a:t>
            </a:r>
          </a:p>
        </p:txBody>
      </p:sp>
      <p:pic>
        <p:nvPicPr>
          <p:cNvPr id="6" name="Picture 5" descr="Graphical user interface, text, application, email&#10;&#10;Description automatically generated">
            <a:extLst>
              <a:ext uri="{FF2B5EF4-FFF2-40B4-BE49-F238E27FC236}">
                <a16:creationId xmlns:a16="http://schemas.microsoft.com/office/drawing/2014/main" id="{B51D95C8-0506-A93E-2FF7-B4837AC09B42}"/>
              </a:ext>
            </a:extLst>
          </p:cNvPr>
          <p:cNvPicPr>
            <a:picLocks noChangeAspect="1"/>
          </p:cNvPicPr>
          <p:nvPr/>
        </p:nvPicPr>
        <p:blipFill>
          <a:blip r:embed="rId3"/>
          <a:stretch>
            <a:fillRect/>
          </a:stretch>
        </p:blipFill>
        <p:spPr>
          <a:xfrm>
            <a:off x="1002890" y="1373536"/>
            <a:ext cx="9891251" cy="3380844"/>
          </a:xfrm>
          <a:prstGeom prst="rect">
            <a:avLst/>
          </a:prstGeom>
        </p:spPr>
      </p:pic>
      <p:sp>
        <p:nvSpPr>
          <p:cNvPr id="7" name="TextBox 6">
            <a:extLst>
              <a:ext uri="{FF2B5EF4-FFF2-40B4-BE49-F238E27FC236}">
                <a16:creationId xmlns:a16="http://schemas.microsoft.com/office/drawing/2014/main" id="{D755E56E-7A19-CB48-E11E-3CBDFF9B4477}"/>
              </a:ext>
            </a:extLst>
          </p:cNvPr>
          <p:cNvSpPr txBox="1"/>
          <p:nvPr/>
        </p:nvSpPr>
        <p:spPr>
          <a:xfrm>
            <a:off x="1130710" y="4754380"/>
            <a:ext cx="10012356" cy="985911"/>
          </a:xfrm>
          <a:prstGeom prst="rect">
            <a:avLst/>
          </a:prstGeom>
          <a:noFill/>
        </p:spPr>
        <p:txBody>
          <a:bodyPr wrap="none" rtlCol="0">
            <a:spAutoFit/>
          </a:bodyPr>
          <a:lstStyle/>
          <a:p>
            <a:pPr marL="12700">
              <a:lnSpc>
                <a:spcPts val="2305"/>
              </a:lnSpc>
              <a:spcBef>
                <a:spcPts val="105"/>
              </a:spcBef>
            </a:pPr>
            <a:r>
              <a:rPr lang="en-US" sz="1700" dirty="0">
                <a:solidFill>
                  <a:srgbClr val="0B49CB"/>
                </a:solidFill>
                <a:latin typeface="Abadi" panose="020B0604020104020204" pitchFamily="34" charset="0"/>
              </a:rPr>
              <a:t>Need to be careful to distinguish between ‘mission outcome’ and ‘landing outcome’. </a:t>
            </a:r>
            <a:r>
              <a:rPr lang="en-US" sz="1700" spc="-5" dirty="0">
                <a:solidFill>
                  <a:srgbClr val="0B49CB"/>
                </a:solidFill>
                <a:latin typeface="Abadi" panose="020B0604020104020204" pitchFamily="34" charset="0"/>
                <a:cs typeface="Carlito"/>
              </a:rPr>
              <a:t>This </a:t>
            </a:r>
            <a:r>
              <a:rPr lang="en-US" sz="1700" dirty="0">
                <a:solidFill>
                  <a:srgbClr val="0B49CB"/>
                </a:solidFill>
                <a:latin typeface="Abadi" panose="020B0604020104020204" pitchFamily="34" charset="0"/>
                <a:cs typeface="Carlito"/>
              </a:rPr>
              <a:t>query </a:t>
            </a:r>
            <a:r>
              <a:rPr lang="en-US" sz="1700" spc="-5" dirty="0">
                <a:solidFill>
                  <a:srgbClr val="0B49CB"/>
                </a:solidFill>
                <a:latin typeface="Abadi" panose="020B0604020104020204" pitchFamily="34" charset="0"/>
                <a:cs typeface="Carlito"/>
              </a:rPr>
              <a:t>returns </a:t>
            </a:r>
            <a:r>
              <a:rPr lang="en-US" sz="1700" dirty="0">
                <a:solidFill>
                  <a:srgbClr val="0B49CB"/>
                </a:solidFill>
                <a:latin typeface="Abadi" panose="020B0604020104020204" pitchFamily="34" charset="0"/>
                <a:cs typeface="Carlito"/>
              </a:rPr>
              <a:t>a </a:t>
            </a:r>
          </a:p>
          <a:p>
            <a:pPr marL="12700">
              <a:lnSpc>
                <a:spcPts val="2305"/>
              </a:lnSpc>
              <a:spcBef>
                <a:spcPts val="105"/>
              </a:spcBef>
            </a:pPr>
            <a:r>
              <a:rPr lang="en-US" sz="1700" spc="-15" dirty="0">
                <a:solidFill>
                  <a:srgbClr val="0B49CB"/>
                </a:solidFill>
                <a:latin typeface="Abadi" panose="020B0604020104020204" pitchFamily="34" charset="0"/>
                <a:cs typeface="Carlito"/>
              </a:rPr>
              <a:t>count </a:t>
            </a:r>
            <a:r>
              <a:rPr lang="en-US" sz="1700" spc="-5" dirty="0">
                <a:solidFill>
                  <a:srgbClr val="0B49CB"/>
                </a:solidFill>
                <a:latin typeface="Abadi" panose="020B0604020104020204" pitchFamily="34" charset="0"/>
                <a:cs typeface="Carlito"/>
              </a:rPr>
              <a:t>of</a:t>
            </a:r>
            <a:r>
              <a:rPr lang="en-US" sz="1700" spc="-14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each </a:t>
            </a:r>
            <a:r>
              <a:rPr lang="en-US" sz="1700" spc="-5" dirty="0">
                <a:solidFill>
                  <a:srgbClr val="0B49CB"/>
                </a:solidFill>
                <a:latin typeface="Abadi" panose="020B0604020104020204" pitchFamily="34" charset="0"/>
                <a:cs typeface="Carlito"/>
              </a:rPr>
              <a:t>mission</a:t>
            </a:r>
            <a:r>
              <a:rPr lang="en-US" sz="1700" spc="-10"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outcome. There are 100 successful ‘mission outcomes’ and one (1) failure ‘mission</a:t>
            </a:r>
          </a:p>
          <a:p>
            <a:pPr marL="12700">
              <a:lnSpc>
                <a:spcPts val="2305"/>
              </a:lnSpc>
              <a:spcBef>
                <a:spcPts val="105"/>
              </a:spcBef>
            </a:pPr>
            <a:r>
              <a:rPr lang="en-US" sz="1700" spc="-15" dirty="0">
                <a:solidFill>
                  <a:srgbClr val="0B49CB"/>
                </a:solidFill>
                <a:latin typeface="Abadi" panose="020B0604020104020204" pitchFamily="34" charset="0"/>
                <a:cs typeface="Carlito"/>
              </a:rPr>
              <a:t>outcome’ in this SPACEXDATASET_A.</a:t>
            </a:r>
            <a:endParaRPr lang="en-US" sz="1700" dirty="0">
              <a:solidFill>
                <a:srgbClr val="0B49CB"/>
              </a:solidFill>
              <a:latin typeface="Abadi" panose="020B0604020104020204" pitchFamily="34" charset="0"/>
              <a:cs typeface="Carlito"/>
            </a:endParaRPr>
          </a:p>
        </p:txBody>
      </p:sp>
    </p:spTree>
    <p:extLst>
      <p:ext uri="{BB962C8B-B14F-4D97-AF65-F5344CB8AC3E}">
        <p14:creationId xmlns:p14="http://schemas.microsoft.com/office/powerpoint/2010/main" val="3405500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Maximum Payload Query Result</a:t>
            </a:r>
          </a:p>
        </p:txBody>
      </p:sp>
      <p:pic>
        <p:nvPicPr>
          <p:cNvPr id="6" name="Picture 5" descr="Graphical user interface, text, application&#10;&#10;Description automatically generated">
            <a:extLst>
              <a:ext uri="{FF2B5EF4-FFF2-40B4-BE49-F238E27FC236}">
                <a16:creationId xmlns:a16="http://schemas.microsoft.com/office/drawing/2014/main" id="{0A6C3C0D-414A-7108-FB04-A99B820992C4}"/>
              </a:ext>
            </a:extLst>
          </p:cNvPr>
          <p:cNvPicPr>
            <a:picLocks noChangeAspect="1"/>
          </p:cNvPicPr>
          <p:nvPr/>
        </p:nvPicPr>
        <p:blipFill>
          <a:blip r:embed="rId3"/>
          <a:stretch>
            <a:fillRect/>
          </a:stretch>
        </p:blipFill>
        <p:spPr>
          <a:xfrm>
            <a:off x="1108470" y="1299723"/>
            <a:ext cx="7196543" cy="4771993"/>
          </a:xfrm>
          <a:prstGeom prst="rect">
            <a:avLst/>
          </a:prstGeom>
        </p:spPr>
      </p:pic>
      <p:sp>
        <p:nvSpPr>
          <p:cNvPr id="7" name="TextBox 6">
            <a:extLst>
              <a:ext uri="{FF2B5EF4-FFF2-40B4-BE49-F238E27FC236}">
                <a16:creationId xmlns:a16="http://schemas.microsoft.com/office/drawing/2014/main" id="{42D25B5C-14F7-A4B6-047B-D1BE8EF6DD20}"/>
              </a:ext>
            </a:extLst>
          </p:cNvPr>
          <p:cNvSpPr txBox="1"/>
          <p:nvPr/>
        </p:nvSpPr>
        <p:spPr>
          <a:xfrm>
            <a:off x="4060722" y="3300212"/>
            <a:ext cx="6344686" cy="2725361"/>
          </a:xfrm>
          <a:prstGeom prst="rect">
            <a:avLst/>
          </a:prstGeom>
          <a:noFill/>
        </p:spPr>
        <p:txBody>
          <a:bodyPr wrap="none" rtlCol="0">
            <a:spAutoFit/>
          </a:bodyPr>
          <a:lstStyle/>
          <a:p>
            <a:pPr marL="298450" marR="5080" indent="-285750">
              <a:lnSpc>
                <a:spcPct val="90100"/>
              </a:lnSpc>
              <a:spcBef>
                <a:spcPts val="340"/>
              </a:spcBef>
              <a:buFont typeface="Arial" panose="020B0604020202020204" pitchFamily="34" charset="0"/>
              <a:buChar char="•"/>
            </a:pPr>
            <a:r>
              <a:rPr lang="en-US" sz="1700" spc="-5" dirty="0">
                <a:solidFill>
                  <a:srgbClr val="0B49CB"/>
                </a:solidFill>
                <a:latin typeface="Abadi" panose="020B0604020104020204" pitchFamily="34" charset="0"/>
                <a:cs typeface="Carlito"/>
              </a:rPr>
              <a:t>This </a:t>
            </a:r>
            <a:r>
              <a:rPr lang="en-US" sz="1700" dirty="0">
                <a:solidFill>
                  <a:srgbClr val="0B49CB"/>
                </a:solidFill>
                <a:latin typeface="Abadi" panose="020B0604020104020204" pitchFamily="34" charset="0"/>
                <a:cs typeface="Carlito"/>
              </a:rPr>
              <a:t>query </a:t>
            </a:r>
            <a:r>
              <a:rPr lang="en-US" sz="1700" spc="-5" dirty="0">
                <a:solidFill>
                  <a:srgbClr val="0B49CB"/>
                </a:solidFill>
                <a:latin typeface="Abadi" panose="020B0604020104020204" pitchFamily="34" charset="0"/>
                <a:cs typeface="Carlito"/>
              </a:rPr>
              <a:t>selects </a:t>
            </a:r>
            <a:r>
              <a:rPr lang="en-US" sz="1700" dirty="0">
                <a:solidFill>
                  <a:srgbClr val="0B49CB"/>
                </a:solidFill>
                <a:latin typeface="Abadi" panose="020B0604020104020204" pitchFamily="34" charset="0"/>
                <a:cs typeface="Carlito"/>
              </a:rPr>
              <a:t>the data about </a:t>
            </a:r>
            <a:r>
              <a:rPr lang="en-US" sz="1700" spc="-20" dirty="0">
                <a:solidFill>
                  <a:srgbClr val="0B49CB"/>
                </a:solidFill>
                <a:latin typeface="Abadi" panose="020B0604020104020204" pitchFamily="34" charset="0"/>
                <a:cs typeface="Carlito"/>
              </a:rPr>
              <a:t>booster </a:t>
            </a:r>
            <a:r>
              <a:rPr lang="en-US" sz="1700" spc="-25" dirty="0">
                <a:solidFill>
                  <a:srgbClr val="0B49CB"/>
                </a:solidFill>
                <a:latin typeface="Abadi" panose="020B0604020104020204" pitchFamily="34" charset="0"/>
                <a:cs typeface="Carlito"/>
              </a:rPr>
              <a:t>versions </a:t>
            </a:r>
            <a:r>
              <a:rPr lang="en-US" sz="1700" spc="-5" dirty="0">
                <a:solidFill>
                  <a:srgbClr val="0B49CB"/>
                </a:solidFill>
                <a:latin typeface="Abadi" panose="020B0604020104020204" pitchFamily="34" charset="0"/>
                <a:cs typeface="Carlito"/>
              </a:rPr>
              <a:t>that </a:t>
            </a:r>
          </a:p>
          <a:p>
            <a:pPr marL="12700" marR="5080">
              <a:lnSpc>
                <a:spcPct val="90100"/>
              </a:lnSpc>
              <a:spcBef>
                <a:spcPts val="340"/>
              </a:spcBef>
            </a:pPr>
            <a:r>
              <a:rPr lang="en-US" sz="1700" spc="-5" dirty="0">
                <a:solidFill>
                  <a:srgbClr val="0B49CB"/>
                </a:solidFill>
                <a:latin typeface="Abadi" panose="020B0604020104020204" pitchFamily="34" charset="0"/>
                <a:cs typeface="Carlito"/>
              </a:rPr>
              <a:t>     carried </a:t>
            </a:r>
            <a:r>
              <a:rPr lang="en-US" sz="1700" dirty="0">
                <a:solidFill>
                  <a:srgbClr val="0B49CB"/>
                </a:solidFill>
                <a:latin typeface="Abadi" panose="020B0604020104020204" pitchFamily="34" charset="0"/>
                <a:cs typeface="Carlito"/>
              </a:rPr>
              <a:t>the </a:t>
            </a:r>
            <a:r>
              <a:rPr lang="en-US" sz="1700" spc="-5" dirty="0">
                <a:solidFill>
                  <a:srgbClr val="0B49CB"/>
                </a:solidFill>
                <a:latin typeface="Abadi" panose="020B0604020104020204" pitchFamily="34" charset="0"/>
                <a:cs typeface="Carlito"/>
              </a:rPr>
              <a:t>maximum </a:t>
            </a:r>
            <a:r>
              <a:rPr lang="en-US" sz="1700" spc="-10" dirty="0">
                <a:solidFill>
                  <a:srgbClr val="0B49CB"/>
                </a:solidFill>
                <a:latin typeface="Abadi" panose="020B0604020104020204" pitchFamily="34" charset="0"/>
                <a:cs typeface="Carlito"/>
              </a:rPr>
              <a:t>payload </a:t>
            </a:r>
            <a:r>
              <a:rPr lang="en-US" sz="1700" spc="-5" dirty="0">
                <a:solidFill>
                  <a:srgbClr val="0B49CB"/>
                </a:solidFill>
                <a:latin typeface="Abadi" panose="020B0604020104020204" pitchFamily="34" charset="0"/>
                <a:cs typeface="Carlito"/>
              </a:rPr>
              <a:t>mass of </a:t>
            </a:r>
            <a:r>
              <a:rPr lang="en-US" sz="1700" dirty="0">
                <a:solidFill>
                  <a:srgbClr val="0B49CB"/>
                </a:solidFill>
                <a:latin typeface="Abadi" panose="020B0604020104020204" pitchFamily="34" charset="0"/>
                <a:cs typeface="Carlito"/>
              </a:rPr>
              <a:t>15,600  kg.</a:t>
            </a:r>
          </a:p>
          <a:p>
            <a:pPr marL="298450" marR="71120" indent="-285750" algn="ctr">
              <a:lnSpc>
                <a:spcPts val="2200"/>
              </a:lnSpc>
              <a:spcBef>
                <a:spcPts val="1440"/>
              </a:spcBef>
              <a:buFont typeface="Arial" panose="020B0604020202020204" pitchFamily="34" charset="0"/>
              <a:buChar char="•"/>
            </a:pPr>
            <a:r>
              <a:rPr lang="en-US" sz="1700" spc="-5" dirty="0">
                <a:solidFill>
                  <a:srgbClr val="0B49CB"/>
                </a:solidFill>
                <a:latin typeface="Abadi" panose="020B0604020104020204" pitchFamily="34" charset="0"/>
                <a:cs typeface="Carlito"/>
              </a:rPr>
              <a:t>These </a:t>
            </a:r>
            <a:r>
              <a:rPr lang="en-US" sz="1700" spc="-20" dirty="0">
                <a:solidFill>
                  <a:srgbClr val="0B49CB"/>
                </a:solidFill>
                <a:latin typeface="Abadi" panose="020B0604020104020204" pitchFamily="34" charset="0"/>
                <a:cs typeface="Carlito"/>
              </a:rPr>
              <a:t>booster </a:t>
            </a:r>
            <a:r>
              <a:rPr lang="en-US" sz="1700" spc="-25" dirty="0">
                <a:solidFill>
                  <a:srgbClr val="0B49CB"/>
                </a:solidFill>
                <a:latin typeface="Abadi" panose="020B0604020104020204" pitchFamily="34" charset="0"/>
                <a:cs typeface="Carlito"/>
              </a:rPr>
              <a:t>versions </a:t>
            </a:r>
            <a:r>
              <a:rPr lang="en-US" sz="1700" spc="-20" dirty="0">
                <a:solidFill>
                  <a:srgbClr val="0B49CB"/>
                </a:solidFill>
                <a:latin typeface="Abadi" panose="020B0604020104020204" pitchFamily="34" charset="0"/>
                <a:cs typeface="Carlito"/>
              </a:rPr>
              <a:t>appear to be</a:t>
            </a:r>
            <a:r>
              <a:rPr lang="en-US" sz="1700" spc="-1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similar</a:t>
            </a:r>
            <a:r>
              <a:rPr lang="en-US" sz="1700" spc="-20" dirty="0">
                <a:solidFill>
                  <a:srgbClr val="0B49CB"/>
                </a:solidFill>
                <a:latin typeface="Abadi" panose="020B0604020104020204" pitchFamily="34" charset="0"/>
                <a:cs typeface="Carlito"/>
              </a:rPr>
              <a:t> </a:t>
            </a:r>
          </a:p>
          <a:p>
            <a:pPr marL="12700" marR="71120" algn="ctr">
              <a:lnSpc>
                <a:spcPts val="2200"/>
              </a:lnSpc>
              <a:spcBef>
                <a:spcPts val="1440"/>
              </a:spcBef>
            </a:pPr>
            <a:r>
              <a:rPr lang="en-US" sz="1700" spc="-20" dirty="0">
                <a:solidFill>
                  <a:srgbClr val="0B49CB"/>
                </a:solidFill>
                <a:latin typeface="Abadi" panose="020B0604020104020204" pitchFamily="34" charset="0"/>
                <a:cs typeface="Carlito"/>
              </a:rPr>
              <a:t>(</a:t>
            </a:r>
            <a:r>
              <a:rPr lang="en-US" sz="1700" spc="-5" dirty="0">
                <a:solidFill>
                  <a:srgbClr val="0B49CB"/>
                </a:solidFill>
                <a:latin typeface="Abadi" panose="020B0604020104020204" pitchFamily="34" charset="0"/>
                <a:cs typeface="Carlito"/>
              </a:rPr>
              <a:t>of </a:t>
            </a:r>
            <a:r>
              <a:rPr lang="en-US" sz="1700" dirty="0">
                <a:solidFill>
                  <a:srgbClr val="0B49CB"/>
                </a:solidFill>
                <a:latin typeface="Abadi" panose="020B0604020104020204" pitchFamily="34" charset="0"/>
                <a:cs typeface="Carlito"/>
              </a:rPr>
              <a:t>the F9 B5 </a:t>
            </a:r>
            <a:r>
              <a:rPr lang="en-US" sz="1700" spc="-5" dirty="0">
                <a:solidFill>
                  <a:srgbClr val="0B49CB"/>
                </a:solidFill>
                <a:latin typeface="Abadi" panose="020B0604020104020204" pitchFamily="34" charset="0"/>
                <a:cs typeface="Carlito"/>
              </a:rPr>
              <a:t>B10xx.x</a:t>
            </a:r>
            <a:r>
              <a:rPr lang="en-US" sz="1700" spc="-140" dirty="0">
                <a:solidFill>
                  <a:srgbClr val="0B49CB"/>
                </a:solidFill>
                <a:latin typeface="Abadi" panose="020B0604020104020204" pitchFamily="34" charset="0"/>
                <a:cs typeface="Carlito"/>
              </a:rPr>
              <a:t> </a:t>
            </a:r>
            <a:r>
              <a:rPr lang="en-US" sz="1700" spc="-45" dirty="0">
                <a:solidFill>
                  <a:srgbClr val="0B49CB"/>
                </a:solidFill>
                <a:latin typeface="Abadi" panose="020B0604020104020204" pitchFamily="34" charset="0"/>
                <a:cs typeface="Carlito"/>
              </a:rPr>
              <a:t>configuration).</a:t>
            </a:r>
            <a:endParaRPr lang="en-US" sz="1700" dirty="0">
              <a:solidFill>
                <a:srgbClr val="0B49CB"/>
              </a:solidFill>
              <a:latin typeface="Abadi" panose="020B0604020104020204" pitchFamily="34" charset="0"/>
              <a:cs typeface="Carlito"/>
            </a:endParaRPr>
          </a:p>
          <a:p>
            <a:pPr marL="298450" marR="27305" indent="-285750">
              <a:lnSpc>
                <a:spcPts val="2210"/>
              </a:lnSpc>
              <a:spcBef>
                <a:spcPts val="1395"/>
              </a:spcBef>
              <a:buFont typeface="Arial" panose="020B0604020202020204" pitchFamily="34" charset="0"/>
              <a:buChar char="•"/>
            </a:pPr>
            <a:r>
              <a:rPr lang="en-US" sz="1700" spc="-5" dirty="0">
                <a:solidFill>
                  <a:srgbClr val="0B49CB"/>
                </a:solidFill>
                <a:latin typeface="Abadi" panose="020B0604020104020204" pitchFamily="34" charset="0"/>
                <a:cs typeface="Carlito"/>
              </a:rPr>
              <a:t>From this limited data, It appears that </a:t>
            </a:r>
            <a:r>
              <a:rPr lang="en-US" sz="1700" spc="-10" dirty="0">
                <a:solidFill>
                  <a:srgbClr val="0B49CB"/>
                </a:solidFill>
                <a:latin typeface="Abadi" panose="020B0604020104020204" pitchFamily="34" charset="0"/>
                <a:cs typeface="Carlito"/>
              </a:rPr>
              <a:t>payload </a:t>
            </a:r>
            <a:r>
              <a:rPr lang="en-US" sz="1700" spc="-5" dirty="0">
                <a:solidFill>
                  <a:srgbClr val="0B49CB"/>
                </a:solidFill>
                <a:latin typeface="Abadi" panose="020B0604020104020204" pitchFamily="34" charset="0"/>
                <a:cs typeface="Carlito"/>
              </a:rPr>
              <a:t>mass </a:t>
            </a:r>
            <a:r>
              <a:rPr lang="en-US" sz="1700" spc="-25" dirty="0">
                <a:solidFill>
                  <a:srgbClr val="0B49CB"/>
                </a:solidFill>
                <a:latin typeface="Abadi" panose="020B0604020104020204" pitchFamily="34" charset="0"/>
                <a:cs typeface="Carlito"/>
              </a:rPr>
              <a:t>correlates </a:t>
            </a:r>
          </a:p>
          <a:p>
            <a:pPr marL="12700" marR="27305">
              <a:lnSpc>
                <a:spcPts val="2210"/>
              </a:lnSpc>
              <a:spcBef>
                <a:spcPts val="1395"/>
              </a:spcBef>
            </a:pPr>
            <a:r>
              <a:rPr lang="en-US" sz="1700" spc="-2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with </a:t>
            </a:r>
            <a:r>
              <a:rPr lang="en-US" sz="1700" dirty="0">
                <a:solidFill>
                  <a:srgbClr val="0B49CB"/>
                </a:solidFill>
                <a:latin typeface="Abadi" panose="020B0604020104020204" pitchFamily="34" charset="0"/>
                <a:cs typeface="Carlito"/>
              </a:rPr>
              <a:t>the </a:t>
            </a:r>
            <a:r>
              <a:rPr lang="en-US" sz="1700" spc="-20" dirty="0">
                <a:solidFill>
                  <a:srgbClr val="0B49CB"/>
                </a:solidFill>
                <a:latin typeface="Abadi" panose="020B0604020104020204" pitchFamily="34" charset="0"/>
                <a:cs typeface="Carlito"/>
              </a:rPr>
              <a:t>booster </a:t>
            </a:r>
            <a:r>
              <a:rPr lang="en-US" sz="1700" spc="-25" dirty="0">
                <a:solidFill>
                  <a:srgbClr val="0B49CB"/>
                </a:solidFill>
                <a:latin typeface="Abadi" panose="020B0604020104020204" pitchFamily="34" charset="0"/>
                <a:cs typeface="Carlito"/>
              </a:rPr>
              <a:t>version </a:t>
            </a:r>
            <a:r>
              <a:rPr lang="en-US" sz="1700" spc="-5" dirty="0">
                <a:solidFill>
                  <a:srgbClr val="0B49CB"/>
                </a:solidFill>
                <a:latin typeface="Abadi" panose="020B0604020104020204" pitchFamily="34" charset="0"/>
                <a:cs typeface="Carlito"/>
              </a:rPr>
              <a:t>that is</a:t>
            </a:r>
            <a:r>
              <a:rPr lang="en-US" sz="1700" spc="15"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used.</a:t>
            </a:r>
            <a:endParaRPr lang="en-US" sz="1700" dirty="0">
              <a:solidFill>
                <a:srgbClr val="0B49CB"/>
              </a:solidFill>
              <a:latin typeface="Abadi" panose="020B0604020104020204" pitchFamily="34" charset="0"/>
              <a:cs typeface="Carlito"/>
            </a:endParaRPr>
          </a:p>
          <a:p>
            <a:endParaRPr lang="en-US" dirty="0"/>
          </a:p>
        </p:txBody>
      </p:sp>
    </p:spTree>
    <p:extLst>
      <p:ext uri="{BB962C8B-B14F-4D97-AF65-F5344CB8AC3E}">
        <p14:creationId xmlns:p14="http://schemas.microsoft.com/office/powerpoint/2010/main" val="23005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launch site for the months in year 2017</a:t>
            </a:r>
          </a:p>
          <a:p>
            <a:pPr>
              <a:lnSpc>
                <a:spcPct val="100000"/>
              </a:lnSpc>
              <a:spcBef>
                <a:spcPts val="1400"/>
              </a:spcBef>
            </a:pPr>
            <a:r>
              <a:rPr lang="en-US" sz="2200" dirty="0">
                <a:solidFill>
                  <a:schemeClr val="accent3">
                    <a:lumMod val="25000"/>
                  </a:schemeClr>
                </a:solidFill>
                <a:latin typeface="Abadi"/>
              </a:rPr>
              <a:t>We present our query result(s) with a short explanation here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i="1" dirty="0">
                <a:solidFill>
                  <a:schemeClr val="accent3">
                    <a:lumMod val="25000"/>
                  </a:schemeClr>
                </a:solidFill>
                <a:latin typeface="Abadi"/>
              </a:rPr>
              <a:t>Please Note: This template page requests ‘2015 Launch Records’. Then also requests ‘records …. for the months in year 2017’. Both are presented in the following pages.</a:t>
            </a:r>
            <a:endParaRPr lang="en-US" i="1"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(‘drone ship’ Failures) Query Result </a:t>
            </a:r>
          </a:p>
        </p:txBody>
      </p:sp>
      <p:pic>
        <p:nvPicPr>
          <p:cNvPr id="6" name="Picture 5" descr="Graphical user interface, text, application&#10;&#10;Description automatically generated">
            <a:extLst>
              <a:ext uri="{FF2B5EF4-FFF2-40B4-BE49-F238E27FC236}">
                <a16:creationId xmlns:a16="http://schemas.microsoft.com/office/drawing/2014/main" id="{7BBDD707-F4EC-8E33-5F10-DABF6C33D348}"/>
              </a:ext>
            </a:extLst>
          </p:cNvPr>
          <p:cNvPicPr>
            <a:picLocks noChangeAspect="1"/>
          </p:cNvPicPr>
          <p:nvPr/>
        </p:nvPicPr>
        <p:blipFill>
          <a:blip r:embed="rId3"/>
          <a:stretch>
            <a:fillRect/>
          </a:stretch>
        </p:blipFill>
        <p:spPr>
          <a:xfrm>
            <a:off x="770011" y="1327356"/>
            <a:ext cx="9750351" cy="3413792"/>
          </a:xfrm>
          <a:prstGeom prst="rect">
            <a:avLst/>
          </a:prstGeom>
        </p:spPr>
      </p:pic>
      <p:sp>
        <p:nvSpPr>
          <p:cNvPr id="7" name="TextBox 6">
            <a:extLst>
              <a:ext uri="{FF2B5EF4-FFF2-40B4-BE49-F238E27FC236}">
                <a16:creationId xmlns:a16="http://schemas.microsoft.com/office/drawing/2014/main" id="{D12DA9B6-5455-13ED-11B0-5504520143E2}"/>
              </a:ext>
            </a:extLst>
          </p:cNvPr>
          <p:cNvSpPr txBox="1"/>
          <p:nvPr/>
        </p:nvSpPr>
        <p:spPr>
          <a:xfrm>
            <a:off x="1002890" y="4916129"/>
            <a:ext cx="10262746" cy="877163"/>
          </a:xfrm>
          <a:prstGeom prst="rect">
            <a:avLst/>
          </a:prstGeom>
          <a:noFill/>
        </p:spPr>
        <p:txBody>
          <a:bodyPr wrap="none" rtlCol="0">
            <a:spAutoFit/>
          </a:bodyPr>
          <a:lstStyle/>
          <a:p>
            <a:r>
              <a:rPr lang="en-US" sz="1700" dirty="0">
                <a:solidFill>
                  <a:srgbClr val="0B49CB"/>
                </a:solidFill>
                <a:latin typeface="Abadi" panose="020B0604020104020204" pitchFamily="34" charset="0"/>
              </a:rPr>
              <a:t>The above %</a:t>
            </a:r>
            <a:r>
              <a:rPr lang="en-US" sz="1700" dirty="0" err="1">
                <a:solidFill>
                  <a:srgbClr val="0B49CB"/>
                </a:solidFill>
                <a:latin typeface="Abadi" panose="020B0604020104020204" pitchFamily="34" charset="0"/>
              </a:rPr>
              <a:t>sql</a:t>
            </a:r>
            <a:r>
              <a:rPr lang="en-US" sz="1700" dirty="0">
                <a:solidFill>
                  <a:srgbClr val="0B49CB"/>
                </a:solidFill>
                <a:latin typeface="Abadi" panose="020B0604020104020204" pitchFamily="34" charset="0"/>
              </a:rPr>
              <a:t> query selected two ‘drone ship’ failures of Falcon 9 first stage recovery in 2015. Both were</a:t>
            </a:r>
          </a:p>
          <a:p>
            <a:r>
              <a:rPr lang="en-US" sz="1700" dirty="0">
                <a:solidFill>
                  <a:srgbClr val="0B49CB"/>
                </a:solidFill>
                <a:latin typeface="Abadi" panose="020B0604020104020204" pitchFamily="34" charset="0"/>
              </a:rPr>
              <a:t>launched from CCAFS LC-40. Also, this result may indicate weakness of F9 v1.1 boosters for drone </a:t>
            </a:r>
          </a:p>
          <a:p>
            <a:r>
              <a:rPr lang="en-US" sz="1700" dirty="0">
                <a:solidFill>
                  <a:srgbClr val="0B49CB"/>
                </a:solidFill>
                <a:latin typeface="Abadi" panose="020B0604020104020204" pitchFamily="34" charset="0"/>
              </a:rPr>
              <a:t>ship recoveries.</a:t>
            </a:r>
          </a:p>
        </p:txBody>
      </p:sp>
    </p:spTree>
    <p:extLst>
      <p:ext uri="{BB962C8B-B14F-4D97-AF65-F5344CB8AC3E}">
        <p14:creationId xmlns:p14="http://schemas.microsoft.com/office/powerpoint/2010/main" val="2878238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 (‘ground pad’ Successes) Query Results</a:t>
            </a:r>
          </a:p>
        </p:txBody>
      </p:sp>
      <p:pic>
        <p:nvPicPr>
          <p:cNvPr id="6" name="Picture 5" descr="Graphical user interface, text, application&#10;&#10;Description automatically generated">
            <a:extLst>
              <a:ext uri="{FF2B5EF4-FFF2-40B4-BE49-F238E27FC236}">
                <a16:creationId xmlns:a16="http://schemas.microsoft.com/office/drawing/2014/main" id="{69A0023D-3B83-CC39-5387-B3CA40E513A0}"/>
              </a:ext>
            </a:extLst>
          </p:cNvPr>
          <p:cNvPicPr>
            <a:picLocks noChangeAspect="1"/>
          </p:cNvPicPr>
          <p:nvPr/>
        </p:nvPicPr>
        <p:blipFill>
          <a:blip r:embed="rId3"/>
          <a:stretch>
            <a:fillRect/>
          </a:stretch>
        </p:blipFill>
        <p:spPr>
          <a:xfrm>
            <a:off x="897831" y="1285361"/>
            <a:ext cx="9249060" cy="4191207"/>
          </a:xfrm>
          <a:prstGeom prst="rect">
            <a:avLst/>
          </a:prstGeom>
        </p:spPr>
      </p:pic>
      <p:sp>
        <p:nvSpPr>
          <p:cNvPr id="7" name="TextBox 6">
            <a:extLst>
              <a:ext uri="{FF2B5EF4-FFF2-40B4-BE49-F238E27FC236}">
                <a16:creationId xmlns:a16="http://schemas.microsoft.com/office/drawing/2014/main" id="{33BC7068-55B9-B491-F09E-BC7FE490CE95}"/>
              </a:ext>
            </a:extLst>
          </p:cNvPr>
          <p:cNvSpPr txBox="1"/>
          <p:nvPr/>
        </p:nvSpPr>
        <p:spPr>
          <a:xfrm>
            <a:off x="897831" y="5443294"/>
            <a:ext cx="9831538" cy="615553"/>
          </a:xfrm>
          <a:prstGeom prst="rect">
            <a:avLst/>
          </a:prstGeom>
          <a:noFill/>
        </p:spPr>
        <p:txBody>
          <a:bodyPr wrap="none" rtlCol="0">
            <a:spAutoFit/>
          </a:bodyPr>
          <a:lstStyle/>
          <a:p>
            <a:r>
              <a:rPr lang="en-US" sz="1700" dirty="0">
                <a:solidFill>
                  <a:srgbClr val="0B49CB"/>
                </a:solidFill>
                <a:latin typeface="Abadi" panose="020B0604020104020204" pitchFamily="34" charset="0"/>
              </a:rPr>
              <a:t>This query shows successful first stage recovery of F9 FT and F9 B4 type boosters using ground pad</a:t>
            </a:r>
          </a:p>
          <a:p>
            <a:r>
              <a:rPr lang="en-US" sz="1700" dirty="0">
                <a:solidFill>
                  <a:srgbClr val="0B49CB"/>
                </a:solidFill>
                <a:latin typeface="Abadi" panose="020B0604020104020204" pitchFamily="34" charset="0"/>
              </a:rPr>
              <a:t>landings. Also, use of Launch Site KSC LC-39A appears to support successful recoveries in ground pad.</a:t>
            </a:r>
          </a:p>
        </p:txBody>
      </p:sp>
    </p:spTree>
    <p:extLst>
      <p:ext uri="{BB962C8B-B14F-4D97-AF65-F5344CB8AC3E}">
        <p14:creationId xmlns:p14="http://schemas.microsoft.com/office/powerpoint/2010/main" val="2750722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 Query Result</a:t>
            </a:r>
          </a:p>
          <a:p>
            <a:r>
              <a:rPr lang="en-US" dirty="0">
                <a:solidFill>
                  <a:srgbClr val="0B49CB"/>
                </a:solidFill>
                <a:latin typeface="Abadi"/>
              </a:rPr>
              <a:t>‘drone ship’ and ‘ground pad’</a:t>
            </a:r>
          </a:p>
        </p:txBody>
      </p:sp>
      <p:sp>
        <p:nvSpPr>
          <p:cNvPr id="8" name="TextBox 7">
            <a:extLst>
              <a:ext uri="{FF2B5EF4-FFF2-40B4-BE49-F238E27FC236}">
                <a16:creationId xmlns:a16="http://schemas.microsoft.com/office/drawing/2014/main" id="{BF2D27E7-74CE-9095-118C-FA29F26B6A89}"/>
              </a:ext>
            </a:extLst>
          </p:cNvPr>
          <p:cNvSpPr txBox="1"/>
          <p:nvPr/>
        </p:nvSpPr>
        <p:spPr>
          <a:xfrm>
            <a:off x="1747408" y="4064152"/>
            <a:ext cx="7533752" cy="615553"/>
          </a:xfrm>
          <a:prstGeom prst="rect">
            <a:avLst/>
          </a:prstGeom>
          <a:noFill/>
        </p:spPr>
        <p:txBody>
          <a:bodyPr wrap="square" rtlCol="0">
            <a:spAutoFit/>
          </a:bodyPr>
          <a:lstStyle/>
          <a:p>
            <a:pPr marL="12700" marR="5080">
              <a:spcBef>
                <a:spcPts val="300"/>
              </a:spcBef>
            </a:pPr>
            <a:r>
              <a:rPr lang="en-US" sz="1700" spc="-5" dirty="0">
                <a:solidFill>
                  <a:srgbClr val="0B49CB"/>
                </a:solidFill>
                <a:latin typeface="Abadi" panose="020B0604020104020204" pitchFamily="34" charset="0"/>
                <a:cs typeface="Carlito"/>
              </a:rPr>
              <a:t>This </a:t>
            </a:r>
            <a:r>
              <a:rPr lang="en-US" sz="1700" dirty="0">
                <a:solidFill>
                  <a:srgbClr val="0B49CB"/>
                </a:solidFill>
                <a:latin typeface="Abadi" panose="020B0604020104020204" pitchFamily="34" charset="0"/>
                <a:cs typeface="Carlito"/>
              </a:rPr>
              <a:t>query </a:t>
            </a:r>
            <a:r>
              <a:rPr lang="en-US" sz="1700" spc="-5" dirty="0">
                <a:solidFill>
                  <a:srgbClr val="0B49CB"/>
                </a:solidFill>
                <a:latin typeface="Abadi" panose="020B0604020104020204" pitchFamily="34" charset="0"/>
                <a:cs typeface="Carlito"/>
              </a:rPr>
              <a:t>returns the</a:t>
            </a:r>
            <a:r>
              <a:rPr lang="en-US" sz="1700" dirty="0">
                <a:solidFill>
                  <a:srgbClr val="0B49CB"/>
                </a:solidFill>
                <a:latin typeface="Abadi" panose="020B0604020104020204" pitchFamily="34" charset="0"/>
                <a:cs typeface="Carlito"/>
              </a:rPr>
              <a:t> </a:t>
            </a:r>
            <a:r>
              <a:rPr lang="en-US" sz="1700" spc="-20" dirty="0">
                <a:solidFill>
                  <a:srgbClr val="0B49CB"/>
                </a:solidFill>
                <a:latin typeface="Abadi" panose="020B0604020104020204" pitchFamily="34" charset="0"/>
                <a:cs typeface="Carlito"/>
              </a:rPr>
              <a:t>list </a:t>
            </a:r>
            <a:r>
              <a:rPr lang="en-US" sz="1700" spc="-5" dirty="0">
                <a:solidFill>
                  <a:srgbClr val="0B49CB"/>
                </a:solidFill>
                <a:latin typeface="Abadi" panose="020B0604020104020204" pitchFamily="34" charset="0"/>
                <a:cs typeface="Carlito"/>
              </a:rPr>
              <a:t>of successful</a:t>
            </a:r>
            <a:r>
              <a:rPr lang="en-US" sz="1700" spc="-12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Landings </a:t>
            </a:r>
            <a:r>
              <a:rPr lang="en-US" sz="1700" spc="-5" dirty="0">
                <a:solidFill>
                  <a:srgbClr val="0B49CB"/>
                </a:solidFill>
                <a:latin typeface="Abadi" panose="020B0604020104020204" pitchFamily="34" charset="0"/>
                <a:cs typeface="Carlito"/>
              </a:rPr>
              <a:t>between </a:t>
            </a:r>
            <a:r>
              <a:rPr lang="en-US" sz="1700" dirty="0">
                <a:solidFill>
                  <a:srgbClr val="0B49CB"/>
                </a:solidFill>
                <a:latin typeface="Abadi" panose="020B0604020104020204" pitchFamily="34" charset="0"/>
                <a:cs typeface="Carlito"/>
              </a:rPr>
              <a:t>2010-06-04 and 2017-03-20</a:t>
            </a:r>
            <a:r>
              <a:rPr lang="en-US" sz="1700" spc="-25" dirty="0">
                <a:solidFill>
                  <a:srgbClr val="0B49CB"/>
                </a:solidFill>
                <a:latin typeface="Abadi" panose="020B0604020104020204" pitchFamily="34" charset="0"/>
                <a:cs typeface="Carlito"/>
              </a:rPr>
              <a:t>.</a:t>
            </a:r>
            <a:r>
              <a:rPr lang="en-US" sz="1700" spc="-5"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Used ‘group  by’ to filter landing outcomes.</a:t>
            </a:r>
          </a:p>
        </p:txBody>
      </p:sp>
      <p:sp>
        <p:nvSpPr>
          <p:cNvPr id="9" name="TextBox 8">
            <a:extLst>
              <a:ext uri="{FF2B5EF4-FFF2-40B4-BE49-F238E27FC236}">
                <a16:creationId xmlns:a16="http://schemas.microsoft.com/office/drawing/2014/main" id="{EA9BA5BB-A873-BEAD-CAD5-D7F61C42DCDF}"/>
              </a:ext>
            </a:extLst>
          </p:cNvPr>
          <p:cNvSpPr txBox="1"/>
          <p:nvPr/>
        </p:nvSpPr>
        <p:spPr>
          <a:xfrm>
            <a:off x="1747408" y="4890704"/>
            <a:ext cx="6280220" cy="1138773"/>
          </a:xfrm>
          <a:prstGeom prst="rect">
            <a:avLst/>
          </a:prstGeom>
          <a:noFill/>
        </p:spPr>
        <p:txBody>
          <a:bodyPr wrap="square" rtlCol="0">
            <a:spAutoFit/>
          </a:bodyPr>
          <a:lstStyle/>
          <a:p>
            <a:r>
              <a:rPr lang="en-US" sz="1600" i="1" dirty="0">
                <a:solidFill>
                  <a:srgbClr val="0B49CB"/>
                </a:solidFill>
                <a:latin typeface="Abadi" panose="020B0604020104020204" pitchFamily="34" charset="0"/>
              </a:rPr>
              <a:t>There were five (5) ‘drone ship’ successes and five (5) ‘ground pad’ successes </a:t>
            </a:r>
            <a:r>
              <a:rPr lang="en-US" sz="1600" i="1" spc="-5" dirty="0">
                <a:solidFill>
                  <a:srgbClr val="0B49CB"/>
                </a:solidFill>
                <a:latin typeface="Abadi" panose="020B0604020104020204" pitchFamily="34" charset="0"/>
                <a:cs typeface="Carlito"/>
              </a:rPr>
              <a:t>between </a:t>
            </a:r>
            <a:r>
              <a:rPr lang="en-US" sz="1600" i="1" dirty="0">
                <a:solidFill>
                  <a:srgbClr val="0B49CB"/>
                </a:solidFill>
                <a:latin typeface="Abadi" panose="020B0604020104020204" pitchFamily="34" charset="0"/>
                <a:cs typeface="Carlito"/>
              </a:rPr>
              <a:t>2010-06-04 and 2017-03-20</a:t>
            </a:r>
            <a:r>
              <a:rPr lang="en-US" sz="1600" i="1" spc="-25" dirty="0">
                <a:solidFill>
                  <a:srgbClr val="0B49CB"/>
                </a:solidFill>
                <a:latin typeface="Abadi" panose="020B0604020104020204" pitchFamily="34" charset="0"/>
                <a:cs typeface="Carlito"/>
              </a:rPr>
              <a:t>.</a:t>
            </a:r>
            <a:endParaRPr lang="en-US" sz="1600" i="1" dirty="0">
              <a:solidFill>
                <a:srgbClr val="0B49CB"/>
              </a:solidFill>
              <a:latin typeface="Abadi" panose="020B0604020104020204" pitchFamily="34" charset="0"/>
              <a:cs typeface="Carlito"/>
            </a:endParaRPr>
          </a:p>
          <a:p>
            <a:endParaRPr lang="en-US" sz="1800" spc="-5" dirty="0">
              <a:solidFill>
                <a:srgbClr val="404040"/>
              </a:solidFill>
              <a:latin typeface="Abadi" panose="020B0604020104020204" pitchFamily="34" charset="0"/>
              <a:cs typeface="Carlito"/>
            </a:endParaRPr>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E753A488-ABD8-F4C1-439E-9C0C5809275C}"/>
              </a:ext>
            </a:extLst>
          </p:cNvPr>
          <p:cNvPicPr>
            <a:picLocks noChangeAspect="1"/>
          </p:cNvPicPr>
          <p:nvPr/>
        </p:nvPicPr>
        <p:blipFill>
          <a:blip r:embed="rId4"/>
          <a:stretch>
            <a:fillRect/>
          </a:stretch>
        </p:blipFill>
        <p:spPr>
          <a:xfrm>
            <a:off x="945235" y="1491424"/>
            <a:ext cx="8564170" cy="2305372"/>
          </a:xfrm>
          <a:prstGeom prst="rect">
            <a:avLst/>
          </a:prstGeom>
        </p:spPr>
      </p:pic>
    </p:spTree>
    <p:extLst>
      <p:ext uri="{BB962C8B-B14F-4D97-AF65-F5344CB8AC3E}">
        <p14:creationId xmlns:p14="http://schemas.microsoft.com/office/powerpoint/2010/main" val="3782070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54</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a:t>
            </a:r>
            <a:r>
              <a:rPr lang="en-US" i="1" dirty="0">
                <a:solidFill>
                  <a:srgbClr val="0B49CB"/>
                </a:solidFill>
                <a:latin typeface="Abadi"/>
              </a:rPr>
              <a:t>ALL</a:t>
            </a:r>
            <a:r>
              <a:rPr lang="en-US" dirty="0">
                <a:solidFill>
                  <a:srgbClr val="0B49CB"/>
                </a:solidFill>
                <a:latin typeface="Abadi"/>
              </a:rPr>
              <a:t> Landing Outcomes Between 2010-06-04 and 2017-03-20 Query Result</a:t>
            </a:r>
          </a:p>
        </p:txBody>
      </p:sp>
      <p:pic>
        <p:nvPicPr>
          <p:cNvPr id="6" name="Picture 5" descr="Graphical user interface, application&#10;&#10;Description automatically generated">
            <a:extLst>
              <a:ext uri="{FF2B5EF4-FFF2-40B4-BE49-F238E27FC236}">
                <a16:creationId xmlns:a16="http://schemas.microsoft.com/office/drawing/2014/main" id="{39813433-D4DD-4F7B-D769-9C83BD363609}"/>
              </a:ext>
            </a:extLst>
          </p:cNvPr>
          <p:cNvPicPr>
            <a:picLocks noChangeAspect="1"/>
          </p:cNvPicPr>
          <p:nvPr/>
        </p:nvPicPr>
        <p:blipFill>
          <a:blip r:embed="rId4"/>
          <a:stretch>
            <a:fillRect/>
          </a:stretch>
        </p:blipFill>
        <p:spPr>
          <a:xfrm>
            <a:off x="770011" y="1287585"/>
            <a:ext cx="7401958" cy="4105848"/>
          </a:xfrm>
          <a:prstGeom prst="rect">
            <a:avLst/>
          </a:prstGeom>
        </p:spPr>
      </p:pic>
      <p:sp>
        <p:nvSpPr>
          <p:cNvPr id="7" name="TextBox 6">
            <a:extLst>
              <a:ext uri="{FF2B5EF4-FFF2-40B4-BE49-F238E27FC236}">
                <a16:creationId xmlns:a16="http://schemas.microsoft.com/office/drawing/2014/main" id="{A644EAF5-5830-F591-0694-A4C3353845BE}"/>
              </a:ext>
            </a:extLst>
          </p:cNvPr>
          <p:cNvSpPr txBox="1"/>
          <p:nvPr/>
        </p:nvSpPr>
        <p:spPr>
          <a:xfrm>
            <a:off x="7748888" y="3257574"/>
            <a:ext cx="4014026" cy="1426031"/>
          </a:xfrm>
          <a:prstGeom prst="rect">
            <a:avLst/>
          </a:prstGeom>
          <a:noFill/>
        </p:spPr>
        <p:txBody>
          <a:bodyPr wrap="square" rtlCol="0">
            <a:spAutoFit/>
          </a:bodyPr>
          <a:lstStyle/>
          <a:p>
            <a:pPr marL="12700" marR="5080">
              <a:spcBef>
                <a:spcPts val="300"/>
              </a:spcBef>
            </a:pPr>
            <a:r>
              <a:rPr lang="en-US" sz="1400" spc="-5" dirty="0">
                <a:solidFill>
                  <a:srgbClr val="0B49CB"/>
                </a:solidFill>
                <a:latin typeface="Abadi" panose="020B0604020104020204" pitchFamily="34" charset="0"/>
                <a:cs typeface="Carlito"/>
              </a:rPr>
              <a:t>This </a:t>
            </a:r>
            <a:r>
              <a:rPr lang="en-US" sz="1400" dirty="0">
                <a:solidFill>
                  <a:srgbClr val="0B49CB"/>
                </a:solidFill>
                <a:latin typeface="Abadi" panose="020B0604020104020204" pitchFamily="34" charset="0"/>
                <a:cs typeface="Carlito"/>
              </a:rPr>
              <a:t>query </a:t>
            </a:r>
            <a:r>
              <a:rPr lang="en-US" sz="1400" spc="-5" dirty="0">
                <a:solidFill>
                  <a:srgbClr val="0B49CB"/>
                </a:solidFill>
                <a:latin typeface="Abadi" panose="020B0604020104020204" pitchFamily="34" charset="0"/>
                <a:cs typeface="Carlito"/>
              </a:rPr>
              <a:t>returns the</a:t>
            </a:r>
            <a:r>
              <a:rPr lang="en-US" sz="1400" dirty="0">
                <a:solidFill>
                  <a:srgbClr val="0B49CB"/>
                </a:solidFill>
                <a:latin typeface="Abadi" panose="020B0604020104020204" pitchFamily="34" charset="0"/>
                <a:cs typeface="Carlito"/>
              </a:rPr>
              <a:t> </a:t>
            </a:r>
            <a:r>
              <a:rPr lang="en-US" sz="1400" spc="-20" dirty="0">
                <a:solidFill>
                  <a:srgbClr val="0B49CB"/>
                </a:solidFill>
                <a:latin typeface="Abadi" panose="020B0604020104020204" pitchFamily="34" charset="0"/>
                <a:cs typeface="Carlito"/>
              </a:rPr>
              <a:t>list </a:t>
            </a:r>
            <a:r>
              <a:rPr lang="en-US" sz="1400" spc="-5" dirty="0">
                <a:solidFill>
                  <a:srgbClr val="0B49CB"/>
                </a:solidFill>
                <a:latin typeface="Abadi" panose="020B0604020104020204" pitchFamily="34" charset="0"/>
                <a:cs typeface="Carlito"/>
              </a:rPr>
              <a:t>of all </a:t>
            </a:r>
            <a:r>
              <a:rPr lang="en-US" sz="1400" spc="-125" dirty="0">
                <a:solidFill>
                  <a:srgbClr val="0B49CB"/>
                </a:solidFill>
                <a:latin typeface="Abadi" panose="020B0604020104020204" pitchFamily="34" charset="0"/>
                <a:cs typeface="Carlito"/>
              </a:rPr>
              <a:t> </a:t>
            </a:r>
          </a:p>
          <a:p>
            <a:pPr marL="12700" marR="5080">
              <a:spcBef>
                <a:spcPts val="300"/>
              </a:spcBef>
            </a:pPr>
            <a:r>
              <a:rPr lang="en-US" sz="1400" dirty="0">
                <a:solidFill>
                  <a:srgbClr val="0B49CB"/>
                </a:solidFill>
                <a:latin typeface="Abadi" panose="020B0604020104020204" pitchFamily="34" charset="0"/>
                <a:cs typeface="Carlito"/>
              </a:rPr>
              <a:t>1</a:t>
            </a:r>
            <a:r>
              <a:rPr lang="en-US" sz="1400" baseline="30000" dirty="0">
                <a:solidFill>
                  <a:srgbClr val="0B49CB"/>
                </a:solidFill>
                <a:latin typeface="Abadi" panose="020B0604020104020204" pitchFamily="34" charset="0"/>
                <a:cs typeface="Carlito"/>
              </a:rPr>
              <a:t>st</a:t>
            </a:r>
            <a:r>
              <a:rPr lang="en-US" sz="1400" dirty="0">
                <a:solidFill>
                  <a:srgbClr val="0B49CB"/>
                </a:solidFill>
                <a:latin typeface="Abadi" panose="020B0604020104020204" pitchFamily="34" charset="0"/>
                <a:cs typeface="Carlito"/>
              </a:rPr>
              <a:t> stage ‘landing outcomes’ </a:t>
            </a:r>
            <a:r>
              <a:rPr lang="en-US" sz="1400" spc="-5" dirty="0">
                <a:solidFill>
                  <a:srgbClr val="0B49CB"/>
                </a:solidFill>
                <a:latin typeface="Abadi" panose="020B0604020104020204" pitchFamily="34" charset="0"/>
                <a:cs typeface="Carlito"/>
              </a:rPr>
              <a:t>between </a:t>
            </a:r>
          </a:p>
          <a:p>
            <a:pPr marL="12700" marR="5080">
              <a:spcBef>
                <a:spcPts val="300"/>
              </a:spcBef>
            </a:pPr>
            <a:r>
              <a:rPr lang="en-US" sz="1400" dirty="0">
                <a:solidFill>
                  <a:srgbClr val="0B49CB"/>
                </a:solidFill>
                <a:latin typeface="Abadi" panose="020B0604020104020204" pitchFamily="34" charset="0"/>
                <a:cs typeface="Carlito"/>
              </a:rPr>
              <a:t>2010-06-04 and 2017-03-20</a:t>
            </a:r>
            <a:r>
              <a:rPr lang="en-US" sz="1400" spc="-25" dirty="0">
                <a:solidFill>
                  <a:srgbClr val="0B49CB"/>
                </a:solidFill>
                <a:latin typeface="Abadi" panose="020B0604020104020204" pitchFamily="34" charset="0"/>
                <a:cs typeface="Carlito"/>
              </a:rPr>
              <a:t>.</a:t>
            </a:r>
            <a:endParaRPr lang="en-US" sz="1400" spc="-5" dirty="0">
              <a:solidFill>
                <a:srgbClr val="0B49CB"/>
              </a:solidFill>
              <a:latin typeface="Abadi" panose="020B0604020104020204" pitchFamily="34" charset="0"/>
              <a:cs typeface="Carlito"/>
            </a:endParaRPr>
          </a:p>
          <a:p>
            <a:pPr marL="12700" marR="464184">
              <a:spcBef>
                <a:spcPts val="1395"/>
              </a:spcBef>
            </a:pPr>
            <a:r>
              <a:rPr lang="en-US" sz="1400" i="1" dirty="0">
                <a:latin typeface="Abadi" panose="020B0604020104020204" pitchFamily="34" charset="0"/>
                <a:cs typeface="Carlito"/>
              </a:rPr>
              <a:t>We used ‘group  by’ to filter landing outcomes.</a:t>
            </a:r>
          </a:p>
        </p:txBody>
      </p:sp>
      <p:sp>
        <p:nvSpPr>
          <p:cNvPr id="8" name="TextBox 7">
            <a:extLst>
              <a:ext uri="{FF2B5EF4-FFF2-40B4-BE49-F238E27FC236}">
                <a16:creationId xmlns:a16="http://schemas.microsoft.com/office/drawing/2014/main" id="{284CD6F3-1D80-EB0C-6D60-7844863F8EE2}"/>
              </a:ext>
            </a:extLst>
          </p:cNvPr>
          <p:cNvSpPr txBox="1"/>
          <p:nvPr/>
        </p:nvSpPr>
        <p:spPr>
          <a:xfrm>
            <a:off x="4116137" y="4788139"/>
            <a:ext cx="5278368" cy="1210588"/>
          </a:xfrm>
          <a:prstGeom prst="rect">
            <a:avLst/>
          </a:prstGeom>
          <a:noFill/>
        </p:spPr>
        <p:txBody>
          <a:bodyPr wrap="none" rtlCol="0">
            <a:spAutoFit/>
          </a:bodyPr>
          <a:lstStyle/>
          <a:p>
            <a:pPr marL="12700" marR="5080">
              <a:spcBef>
                <a:spcPts val="300"/>
              </a:spcBef>
            </a:pPr>
            <a:r>
              <a:rPr lang="en-US" sz="1400" spc="-5" dirty="0">
                <a:solidFill>
                  <a:srgbClr val="0B49CB"/>
                </a:solidFill>
                <a:latin typeface="Abadi" panose="020B0604020104020204" pitchFamily="34" charset="0"/>
                <a:cs typeface="Carlito"/>
              </a:rPr>
              <a:t>There were 10 ‘no attempts’ to do 1</a:t>
            </a:r>
            <a:r>
              <a:rPr lang="en-US" sz="1400" spc="-5" baseline="30000" dirty="0">
                <a:solidFill>
                  <a:srgbClr val="0B49CB"/>
                </a:solidFill>
                <a:latin typeface="Abadi" panose="020B0604020104020204" pitchFamily="34" charset="0"/>
                <a:cs typeface="Carlito"/>
              </a:rPr>
              <a:t>st</a:t>
            </a:r>
            <a:r>
              <a:rPr lang="en-US" sz="1400" spc="-5" dirty="0">
                <a:solidFill>
                  <a:srgbClr val="0B49CB"/>
                </a:solidFill>
                <a:latin typeface="Abadi" panose="020B0604020104020204" pitchFamily="34" charset="0"/>
                <a:cs typeface="Carlito"/>
              </a:rPr>
              <a:t> stage</a:t>
            </a:r>
          </a:p>
          <a:p>
            <a:pPr marL="12700" marR="5080">
              <a:spcBef>
                <a:spcPts val="300"/>
              </a:spcBef>
            </a:pPr>
            <a:r>
              <a:rPr lang="en-US" sz="1400" spc="-5" dirty="0">
                <a:solidFill>
                  <a:srgbClr val="0B49CB"/>
                </a:solidFill>
                <a:latin typeface="Abadi" panose="020B0604020104020204" pitchFamily="34" charset="0"/>
                <a:cs typeface="Carlito"/>
              </a:rPr>
              <a:t>Recoveries AND there are 6 named failures</a:t>
            </a:r>
            <a:r>
              <a:rPr lang="en-US" sz="1400" dirty="0">
                <a:solidFill>
                  <a:srgbClr val="0B49CB"/>
                </a:solidFill>
                <a:latin typeface="Abadi" panose="020B0604020104020204" pitchFamily="34" charset="0"/>
                <a:cs typeface="Carlito"/>
              </a:rPr>
              <a:t> </a:t>
            </a:r>
            <a:r>
              <a:rPr lang="en-US" sz="1400" spc="-5" dirty="0">
                <a:solidFill>
                  <a:srgbClr val="0B49CB"/>
                </a:solidFill>
                <a:latin typeface="Abadi" panose="020B0604020104020204" pitchFamily="34" charset="0"/>
                <a:cs typeface="Carlito"/>
              </a:rPr>
              <a:t>between </a:t>
            </a:r>
            <a:r>
              <a:rPr lang="en-US" sz="1400" dirty="0">
                <a:solidFill>
                  <a:srgbClr val="0B49CB"/>
                </a:solidFill>
                <a:latin typeface="Abadi" panose="020B0604020104020204" pitchFamily="34" charset="0"/>
                <a:cs typeface="Carlito"/>
              </a:rPr>
              <a:t>2010-06-04 </a:t>
            </a:r>
          </a:p>
          <a:p>
            <a:pPr marL="12700" marR="5080">
              <a:spcBef>
                <a:spcPts val="300"/>
              </a:spcBef>
            </a:pPr>
            <a:r>
              <a:rPr lang="en-US" sz="1400" dirty="0">
                <a:solidFill>
                  <a:srgbClr val="0B49CB"/>
                </a:solidFill>
                <a:latin typeface="Abadi" panose="020B0604020104020204" pitchFamily="34" charset="0"/>
                <a:cs typeface="Carlito"/>
              </a:rPr>
              <a:t>and 2017-03-20</a:t>
            </a:r>
            <a:r>
              <a:rPr lang="en-US" sz="1400" spc="-25" dirty="0">
                <a:solidFill>
                  <a:srgbClr val="0B49CB"/>
                </a:solidFill>
                <a:latin typeface="Abadi" panose="020B0604020104020204" pitchFamily="34" charset="0"/>
                <a:cs typeface="Carlito"/>
              </a:rPr>
              <a:t>. Not sure what ‘Precluded (drone ship)’ means.</a:t>
            </a:r>
            <a:endParaRPr lang="en-US" sz="1400" spc="-5" dirty="0">
              <a:solidFill>
                <a:srgbClr val="0B49CB"/>
              </a:solidFill>
              <a:latin typeface="Abadi" panose="020B0604020104020204" pitchFamily="34" charset="0"/>
              <a:cs typeface="Carlito"/>
            </a:endParaRPr>
          </a:p>
          <a:p>
            <a:pPr marL="12700" marR="464184">
              <a:spcBef>
                <a:spcPts val="1395"/>
              </a:spcBef>
            </a:pPr>
            <a:endParaRPr lang="en-US" sz="1400" dirty="0">
              <a:latin typeface="Abadi" panose="020B0604020104020204" pitchFamily="34" charset="0"/>
              <a:cs typeface="Carlito"/>
            </a:endParaRPr>
          </a:p>
        </p:txBody>
      </p:sp>
    </p:spTree>
    <p:extLst>
      <p:ext uri="{BB962C8B-B14F-4D97-AF65-F5344CB8AC3E}">
        <p14:creationId xmlns:p14="http://schemas.microsoft.com/office/powerpoint/2010/main" val="1507338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56</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(Folium) Map of All SpaceX Falcon 9 Launch Sites</a:t>
            </a:r>
          </a:p>
        </p:txBody>
      </p:sp>
      <p:pic>
        <p:nvPicPr>
          <p:cNvPr id="6" name="Picture 5" descr="Map&#10;&#10;Description automatically generated">
            <a:extLst>
              <a:ext uri="{FF2B5EF4-FFF2-40B4-BE49-F238E27FC236}">
                <a16:creationId xmlns:a16="http://schemas.microsoft.com/office/drawing/2014/main" id="{74BA17E1-2E27-77D9-91A8-1B84F18A8187}"/>
              </a:ext>
            </a:extLst>
          </p:cNvPr>
          <p:cNvPicPr>
            <a:picLocks noChangeAspect="1"/>
          </p:cNvPicPr>
          <p:nvPr/>
        </p:nvPicPr>
        <p:blipFill>
          <a:blip r:embed="rId3"/>
          <a:stretch>
            <a:fillRect/>
          </a:stretch>
        </p:blipFill>
        <p:spPr>
          <a:xfrm>
            <a:off x="4070554" y="1355226"/>
            <a:ext cx="7069395" cy="4595460"/>
          </a:xfrm>
          <a:prstGeom prst="rect">
            <a:avLst/>
          </a:prstGeom>
        </p:spPr>
      </p:pic>
      <p:sp>
        <p:nvSpPr>
          <p:cNvPr id="7" name="TextBox 6">
            <a:extLst>
              <a:ext uri="{FF2B5EF4-FFF2-40B4-BE49-F238E27FC236}">
                <a16:creationId xmlns:a16="http://schemas.microsoft.com/office/drawing/2014/main" id="{6107ED32-F09D-1925-B2A3-1AD924F5F366}"/>
              </a:ext>
            </a:extLst>
          </p:cNvPr>
          <p:cNvSpPr txBox="1"/>
          <p:nvPr/>
        </p:nvSpPr>
        <p:spPr>
          <a:xfrm>
            <a:off x="1061884" y="1887794"/>
            <a:ext cx="3074881" cy="2970044"/>
          </a:xfrm>
          <a:prstGeom prst="rect">
            <a:avLst/>
          </a:prstGeom>
          <a:noFill/>
        </p:spPr>
        <p:txBody>
          <a:bodyPr wrap="none" rtlCol="0">
            <a:spAutoFit/>
          </a:bodyPr>
          <a:lstStyle/>
          <a:p>
            <a:r>
              <a:rPr lang="en-US" sz="1700" dirty="0">
                <a:solidFill>
                  <a:srgbClr val="0B49CB"/>
                </a:solidFill>
                <a:latin typeface="Abadi" panose="020B0604020104020204" pitchFamily="34" charset="0"/>
              </a:rPr>
              <a:t>SpaceX Falcon 9 Launch Sites</a:t>
            </a:r>
          </a:p>
          <a:p>
            <a:r>
              <a:rPr lang="en-US" sz="1700" dirty="0">
                <a:solidFill>
                  <a:srgbClr val="0B49CB"/>
                </a:solidFill>
                <a:latin typeface="Abadi" panose="020B0604020104020204" pitchFamily="34" charset="0"/>
              </a:rPr>
              <a:t>are shown on this Map.</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One site is on the Pacific Coast</a:t>
            </a:r>
          </a:p>
          <a:p>
            <a:r>
              <a:rPr lang="en-US" sz="1700" dirty="0">
                <a:solidFill>
                  <a:srgbClr val="0B49CB"/>
                </a:solidFill>
                <a:latin typeface="Abadi" panose="020B0604020104020204" pitchFamily="34" charset="0"/>
              </a:rPr>
              <a:t>of the United States in the </a:t>
            </a:r>
          </a:p>
          <a:p>
            <a:r>
              <a:rPr lang="en-US" sz="1700" dirty="0">
                <a:solidFill>
                  <a:srgbClr val="0B49CB"/>
                </a:solidFill>
                <a:latin typeface="Abadi" panose="020B0604020104020204" pitchFamily="34" charset="0"/>
              </a:rPr>
              <a:t>Vandenberg Base area of </a:t>
            </a:r>
          </a:p>
          <a:p>
            <a:r>
              <a:rPr lang="en-US" sz="1700" dirty="0">
                <a:solidFill>
                  <a:srgbClr val="0B49CB"/>
                </a:solidFill>
                <a:latin typeface="Abadi" panose="020B0604020104020204" pitchFamily="34" charset="0"/>
              </a:rPr>
              <a:t>California.</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There are three (3) sites on </a:t>
            </a:r>
          </a:p>
          <a:p>
            <a:r>
              <a:rPr lang="en-US" sz="1700" dirty="0">
                <a:solidFill>
                  <a:srgbClr val="0B49CB"/>
                </a:solidFill>
                <a:latin typeface="Abadi" panose="020B0604020104020204" pitchFamily="34" charset="0"/>
              </a:rPr>
              <a:t>the Atlantic Coast in the Cape</a:t>
            </a:r>
          </a:p>
          <a:p>
            <a:r>
              <a:rPr lang="en-US" sz="1700" dirty="0">
                <a:solidFill>
                  <a:srgbClr val="0B49CB"/>
                </a:solidFill>
                <a:latin typeface="Abadi" panose="020B0604020104020204" pitchFamily="34" charset="0"/>
              </a:rPr>
              <a:t>Canaveral area of Florida.</a:t>
            </a:r>
          </a:p>
        </p:txBody>
      </p:sp>
    </p:spTree>
    <p:extLst>
      <p:ext uri="{BB962C8B-B14F-4D97-AF65-F5344CB8AC3E}">
        <p14:creationId xmlns:p14="http://schemas.microsoft.com/office/powerpoint/2010/main" val="345924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Markers of Launch Site Successes/Failures </a:t>
            </a:r>
          </a:p>
        </p:txBody>
      </p:sp>
      <p:sp>
        <p:nvSpPr>
          <p:cNvPr id="2" name="TextBox 1">
            <a:extLst>
              <a:ext uri="{FF2B5EF4-FFF2-40B4-BE49-F238E27FC236}">
                <a16:creationId xmlns:a16="http://schemas.microsoft.com/office/drawing/2014/main" id="{DFEE497B-762E-CC99-A588-3EECF5AB5577}"/>
              </a:ext>
            </a:extLst>
          </p:cNvPr>
          <p:cNvSpPr txBox="1"/>
          <p:nvPr/>
        </p:nvSpPr>
        <p:spPr>
          <a:xfrm>
            <a:off x="1238865" y="2222090"/>
            <a:ext cx="10028707" cy="1923604"/>
          </a:xfrm>
          <a:prstGeom prst="rect">
            <a:avLst/>
          </a:prstGeom>
          <a:noFill/>
        </p:spPr>
        <p:txBody>
          <a:bodyPr wrap="none" rtlCol="0">
            <a:spAutoFit/>
          </a:bodyPr>
          <a:lstStyle/>
          <a:p>
            <a:pPr marL="285750" indent="-285750">
              <a:buFont typeface="Arial" panose="020B0604020202020204" pitchFamily="34" charset="0"/>
              <a:buChar char="•"/>
            </a:pPr>
            <a:r>
              <a:rPr lang="en-US" sz="1700" dirty="0">
                <a:solidFill>
                  <a:srgbClr val="0B49CB"/>
                </a:solidFill>
                <a:latin typeface="Abadi" panose="020B0604020104020204" pitchFamily="34" charset="0"/>
              </a:rPr>
              <a:t>The next two slides show example results for two of the four Launch Sites. The Folium maps show the </a:t>
            </a:r>
          </a:p>
          <a:p>
            <a:r>
              <a:rPr lang="en-US" sz="1700" dirty="0">
                <a:solidFill>
                  <a:srgbClr val="0B49CB"/>
                </a:solidFill>
                <a:latin typeface="Abadi" panose="020B0604020104020204" pitchFamily="34" charset="0"/>
              </a:rPr>
              <a:t>    two Launch Sites and immediate vicinity with color coded markers for1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stage landing outcomes </a:t>
            </a:r>
          </a:p>
          <a:p>
            <a:r>
              <a:rPr lang="en-US" sz="1700" dirty="0">
                <a:solidFill>
                  <a:srgbClr val="0B49CB"/>
                </a:solidFill>
                <a:latin typeface="Abadi" panose="020B0604020104020204" pitchFamily="34" charset="0"/>
              </a:rPr>
              <a:t>    after launch. </a:t>
            </a:r>
          </a:p>
          <a:p>
            <a:pPr marL="285750" indent="-285750">
              <a:buFont typeface="Arial" panose="020B0604020202020204" pitchFamily="34" charset="0"/>
              <a:buChar char="•"/>
            </a:pPr>
            <a:endParaRPr lang="en-US" sz="1700" dirty="0">
              <a:solidFill>
                <a:srgbClr val="0B49CB"/>
              </a:solidFill>
              <a:latin typeface="Abadi" panose="020B0604020104020204" pitchFamily="34" charset="0"/>
            </a:endParaRPr>
          </a:p>
          <a:p>
            <a:pPr marL="285750" indent="-285750">
              <a:buFont typeface="Arial" panose="020B0604020202020204" pitchFamily="34" charset="0"/>
              <a:buChar char="•"/>
            </a:pPr>
            <a:r>
              <a:rPr lang="en-US" sz="1700" dirty="0">
                <a:solidFill>
                  <a:srgbClr val="0B49CB"/>
                </a:solidFill>
                <a:latin typeface="Abadi" panose="020B0604020104020204" pitchFamily="34" charset="0"/>
              </a:rPr>
              <a:t>The green markers indicate successes.</a:t>
            </a:r>
          </a:p>
          <a:p>
            <a:pPr marL="285750" indent="-285750">
              <a:buFont typeface="Arial" panose="020B0604020202020204" pitchFamily="34" charset="0"/>
              <a:buChar char="•"/>
            </a:pPr>
            <a:r>
              <a:rPr lang="en-US" sz="1700" dirty="0">
                <a:solidFill>
                  <a:srgbClr val="0B49CB"/>
                </a:solidFill>
                <a:latin typeface="Abadi" panose="020B0604020104020204" pitchFamily="34" charset="0"/>
              </a:rPr>
              <a:t>The red markers indicate failures.</a:t>
            </a:r>
          </a:p>
          <a:p>
            <a:r>
              <a:rPr lang="en-US" sz="1700" dirty="0">
                <a:latin typeface="Abadi" panose="020B0604020104020204" pitchFamily="34" charset="0"/>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58</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Markers of Launch Site Successes/Failures </a:t>
            </a:r>
          </a:p>
        </p:txBody>
      </p:sp>
      <p:pic>
        <p:nvPicPr>
          <p:cNvPr id="4" name="Picture 3" descr="A picture containing text, table, indoor&#10;&#10;Description automatically generated">
            <a:extLst>
              <a:ext uri="{FF2B5EF4-FFF2-40B4-BE49-F238E27FC236}">
                <a16:creationId xmlns:a16="http://schemas.microsoft.com/office/drawing/2014/main" id="{106BCC0D-93BD-F680-6139-C92DDC810B7D}"/>
              </a:ext>
            </a:extLst>
          </p:cNvPr>
          <p:cNvPicPr>
            <a:picLocks noChangeAspect="1"/>
          </p:cNvPicPr>
          <p:nvPr/>
        </p:nvPicPr>
        <p:blipFill>
          <a:blip r:embed="rId3"/>
          <a:stretch>
            <a:fillRect/>
          </a:stretch>
        </p:blipFill>
        <p:spPr>
          <a:xfrm>
            <a:off x="845574" y="1309509"/>
            <a:ext cx="7747820" cy="4716064"/>
          </a:xfrm>
          <a:prstGeom prst="rect">
            <a:avLst/>
          </a:prstGeom>
        </p:spPr>
      </p:pic>
      <p:sp>
        <p:nvSpPr>
          <p:cNvPr id="6" name="TextBox 5">
            <a:extLst>
              <a:ext uri="{FF2B5EF4-FFF2-40B4-BE49-F238E27FC236}">
                <a16:creationId xmlns:a16="http://schemas.microsoft.com/office/drawing/2014/main" id="{E7C75DB5-C4A7-E6F3-1D44-BC9447143A4C}"/>
              </a:ext>
            </a:extLst>
          </p:cNvPr>
          <p:cNvSpPr txBox="1"/>
          <p:nvPr/>
        </p:nvSpPr>
        <p:spPr>
          <a:xfrm>
            <a:off x="8593394" y="1868129"/>
            <a:ext cx="2864578" cy="4539704"/>
          </a:xfrm>
          <a:prstGeom prst="rect">
            <a:avLst/>
          </a:prstGeom>
          <a:noFill/>
        </p:spPr>
        <p:txBody>
          <a:bodyPr wrap="square" rtlCol="0">
            <a:spAutoFit/>
          </a:bodyPr>
          <a:lstStyle/>
          <a:p>
            <a:r>
              <a:rPr lang="en-US" sz="1700" dirty="0">
                <a:solidFill>
                  <a:srgbClr val="0B49CB"/>
                </a:solidFill>
                <a:latin typeface="Abadi" panose="020B0604020104020204" pitchFamily="34" charset="0"/>
              </a:rPr>
              <a:t>This map shows Launch Site VAFB SLC-4E and immediate vicinity with color coded 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stage landing outcomes </a:t>
            </a:r>
          </a:p>
          <a:p>
            <a:r>
              <a:rPr lang="en-US" sz="1700" dirty="0">
                <a:solidFill>
                  <a:srgbClr val="0B49CB"/>
                </a:solidFill>
                <a:latin typeface="Abadi" panose="020B0604020104020204" pitchFamily="34" charset="0"/>
              </a:rPr>
              <a:t>after launch. </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The four green markers indicate successes.</a:t>
            </a:r>
          </a:p>
          <a:p>
            <a:r>
              <a:rPr lang="en-US" sz="1700" dirty="0">
                <a:solidFill>
                  <a:srgbClr val="0B49CB"/>
                </a:solidFill>
                <a:latin typeface="Abadi" panose="020B0604020104020204" pitchFamily="34" charset="0"/>
              </a:rPr>
              <a:t>The six red markers indicate failures.</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Only 40% of the launches from VAFB SLC-4E resulted in successful landing outcomes.</a:t>
            </a:r>
          </a:p>
          <a:p>
            <a:endParaRPr lang="en-US" sz="1700" dirty="0">
              <a:latin typeface="Abadi" panose="020B0604020104020204" pitchFamily="34" charset="0"/>
            </a:endParaRPr>
          </a:p>
          <a:p>
            <a:endParaRPr lang="en-US" sz="1700" dirty="0">
              <a:latin typeface="Abadi" panose="020B0604020104020204" pitchFamily="34" charset="0"/>
            </a:endParaRPr>
          </a:p>
        </p:txBody>
      </p:sp>
    </p:spTree>
    <p:extLst>
      <p:ext uri="{BB962C8B-B14F-4D97-AF65-F5344CB8AC3E}">
        <p14:creationId xmlns:p14="http://schemas.microsoft.com/office/powerpoint/2010/main" val="2554705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59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Markers of Launch Site Successes/Failures (cont’d)</a:t>
            </a:r>
          </a:p>
        </p:txBody>
      </p:sp>
      <p:sp>
        <p:nvSpPr>
          <p:cNvPr id="6" name="TextBox 5">
            <a:extLst>
              <a:ext uri="{FF2B5EF4-FFF2-40B4-BE49-F238E27FC236}">
                <a16:creationId xmlns:a16="http://schemas.microsoft.com/office/drawing/2014/main" id="{E7C75DB5-C4A7-E6F3-1D44-BC9447143A4C}"/>
              </a:ext>
            </a:extLst>
          </p:cNvPr>
          <p:cNvSpPr txBox="1"/>
          <p:nvPr/>
        </p:nvSpPr>
        <p:spPr>
          <a:xfrm>
            <a:off x="8593394" y="1868129"/>
            <a:ext cx="2864578" cy="3754874"/>
          </a:xfrm>
          <a:prstGeom prst="rect">
            <a:avLst/>
          </a:prstGeom>
          <a:noFill/>
        </p:spPr>
        <p:txBody>
          <a:bodyPr wrap="square" rtlCol="0">
            <a:spAutoFit/>
          </a:bodyPr>
          <a:lstStyle/>
          <a:p>
            <a:r>
              <a:rPr lang="en-US" sz="1700" dirty="0">
                <a:solidFill>
                  <a:srgbClr val="0B49CB"/>
                </a:solidFill>
                <a:latin typeface="Abadi" panose="020B0604020104020204" pitchFamily="34" charset="0"/>
              </a:rPr>
              <a:t>This map shows Launch Site KSC LC-39A and immediate vicinity with color coded 1</a:t>
            </a:r>
            <a:r>
              <a:rPr lang="en-US" sz="1700" baseline="30000" dirty="0">
                <a:solidFill>
                  <a:srgbClr val="0B49CB"/>
                </a:solidFill>
                <a:latin typeface="Abadi" panose="020B0604020104020204" pitchFamily="34" charset="0"/>
              </a:rPr>
              <a:t>st</a:t>
            </a:r>
            <a:r>
              <a:rPr lang="en-US" sz="1700" dirty="0">
                <a:solidFill>
                  <a:srgbClr val="0B49CB"/>
                </a:solidFill>
                <a:latin typeface="Abadi" panose="020B0604020104020204" pitchFamily="34" charset="0"/>
              </a:rPr>
              <a:t> stage landing outcomes </a:t>
            </a:r>
          </a:p>
          <a:p>
            <a:r>
              <a:rPr lang="en-US" sz="1700" dirty="0">
                <a:solidFill>
                  <a:srgbClr val="0B49CB"/>
                </a:solidFill>
                <a:latin typeface="Abadi" panose="020B0604020104020204" pitchFamily="34" charset="0"/>
              </a:rPr>
              <a:t>after launch. </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The ten green markers indicate successes.</a:t>
            </a:r>
          </a:p>
          <a:p>
            <a:r>
              <a:rPr lang="en-US" sz="1700" dirty="0">
                <a:solidFill>
                  <a:srgbClr val="0B49CB"/>
                </a:solidFill>
                <a:latin typeface="Abadi" panose="020B0604020104020204" pitchFamily="34" charset="0"/>
              </a:rPr>
              <a:t>The three red markers indicate failures.</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77% of the launches from KSC LC-39A resulted in successful landing outcomes.</a:t>
            </a:r>
          </a:p>
        </p:txBody>
      </p:sp>
      <p:pic>
        <p:nvPicPr>
          <p:cNvPr id="5" name="Picture 4" descr="Diagram, schematic&#10;&#10;Description automatically generated">
            <a:extLst>
              <a:ext uri="{FF2B5EF4-FFF2-40B4-BE49-F238E27FC236}">
                <a16:creationId xmlns:a16="http://schemas.microsoft.com/office/drawing/2014/main" id="{80074C32-930B-8DD0-2473-A36A569398B2}"/>
              </a:ext>
            </a:extLst>
          </p:cNvPr>
          <p:cNvPicPr>
            <a:picLocks noChangeAspect="1"/>
          </p:cNvPicPr>
          <p:nvPr/>
        </p:nvPicPr>
        <p:blipFill>
          <a:blip r:embed="rId3"/>
          <a:stretch>
            <a:fillRect/>
          </a:stretch>
        </p:blipFill>
        <p:spPr>
          <a:xfrm>
            <a:off x="855406" y="1353794"/>
            <a:ext cx="6725265" cy="4421933"/>
          </a:xfrm>
          <a:prstGeom prst="rect">
            <a:avLst/>
          </a:prstGeom>
        </p:spPr>
      </p:pic>
    </p:spTree>
    <p:extLst>
      <p:ext uri="{BB962C8B-B14F-4D97-AF65-F5344CB8AC3E}">
        <p14:creationId xmlns:p14="http://schemas.microsoft.com/office/powerpoint/2010/main" val="303886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buFont typeface="Arial" panose="020B0604020202020204" pitchFamily="34" charset="0"/>
              <a:buChar char="•"/>
            </a:pPr>
            <a:r>
              <a:rPr lang="en-US" sz="6800" dirty="0">
                <a:solidFill>
                  <a:srgbClr val="0B49CB"/>
                </a:solidFill>
                <a:latin typeface="Abadi"/>
              </a:rPr>
              <a:t>Data was collected using recent SpaceX API JSON data and web scraping launch data in the List of Falcon 9 and Falcon Heavy Launches Wikipedia Page. A SpaceX launch dataset was formed.</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6800" dirty="0">
                <a:solidFill>
                  <a:srgbClr val="0B49CB"/>
                </a:solidFill>
                <a:latin typeface="Abadi"/>
              </a:rPr>
              <a:t>One-hot encoding was applied to categorical features of the SpaceX dataset. We classified Falcon 9 first stage landings as successful or unsuccessful (one or zero).</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457200" lvl="1" indent="0">
              <a:lnSpc>
                <a:spcPct val="120000"/>
              </a:lnSpc>
              <a:spcBef>
                <a:spcPts val="1400"/>
              </a:spcBef>
              <a:buNone/>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60535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Distance CCAFS LC-40 to Coastline</a:t>
            </a:r>
          </a:p>
        </p:txBody>
      </p:sp>
      <p:sp>
        <p:nvSpPr>
          <p:cNvPr id="7" name="TextBox 6">
            <a:extLst>
              <a:ext uri="{FF2B5EF4-FFF2-40B4-BE49-F238E27FC236}">
                <a16:creationId xmlns:a16="http://schemas.microsoft.com/office/drawing/2014/main" id="{DC8487FD-A148-255A-1CE9-2188E27170F5}"/>
              </a:ext>
            </a:extLst>
          </p:cNvPr>
          <p:cNvSpPr txBox="1"/>
          <p:nvPr/>
        </p:nvSpPr>
        <p:spPr>
          <a:xfrm>
            <a:off x="8288594" y="1551563"/>
            <a:ext cx="2864578" cy="4539704"/>
          </a:xfrm>
          <a:prstGeom prst="rect">
            <a:avLst/>
          </a:prstGeom>
          <a:noFill/>
        </p:spPr>
        <p:txBody>
          <a:bodyPr wrap="square" rtlCol="0">
            <a:spAutoFit/>
          </a:bodyPr>
          <a:lstStyle/>
          <a:p>
            <a:r>
              <a:rPr lang="en-US" sz="1700" dirty="0">
                <a:solidFill>
                  <a:srgbClr val="0B49CB"/>
                </a:solidFill>
                <a:latin typeface="Abadi" panose="020B0604020104020204" pitchFamily="34" charset="0"/>
              </a:rPr>
              <a:t>This map shows Launch Site CCAFS LC-40 distance from the Atlantic Coastline. The distance is 0.93 km as shown by the gray circle marking the coast point. </a:t>
            </a:r>
          </a:p>
          <a:p>
            <a:r>
              <a:rPr lang="en-US" sz="1700" dirty="0">
                <a:solidFill>
                  <a:srgbClr val="0B49CB"/>
                </a:solidFill>
                <a:latin typeface="Abadi" panose="020B0604020104020204" pitchFamily="34" charset="0"/>
              </a:rPr>
              <a:t> </a:t>
            </a:r>
          </a:p>
          <a:p>
            <a:r>
              <a:rPr lang="en-US" sz="1700" b="0" i="0" dirty="0">
                <a:solidFill>
                  <a:srgbClr val="0B49CB"/>
                </a:solidFill>
                <a:effectLst/>
                <a:latin typeface="Abadi" panose="020B0604020104020204" pitchFamily="34" charset="0"/>
              </a:rPr>
              <a:t>Are launch sites in close proximity to coastline? Explanation : Yes. Launch Site CCAFS LC-40 is just 0.93 km from the Atlantic Coast. While Launch Site CCAFS SLC-40 appears to be less than 0.93 km from the Atlantic Coast.</a:t>
            </a:r>
          </a:p>
          <a:p>
            <a:endParaRPr lang="en-US" sz="1700" dirty="0">
              <a:latin typeface="Abadi" panose="020B0604020104020204" pitchFamily="34" charset="0"/>
            </a:endParaRPr>
          </a:p>
        </p:txBody>
      </p:sp>
      <p:pic>
        <p:nvPicPr>
          <p:cNvPr id="9" name="Picture 8" descr="Diagram&#10;&#10;Description automatically generated">
            <a:extLst>
              <a:ext uri="{FF2B5EF4-FFF2-40B4-BE49-F238E27FC236}">
                <a16:creationId xmlns:a16="http://schemas.microsoft.com/office/drawing/2014/main" id="{188C9C68-ABC4-1B8E-28E5-3BB50AAE9C54}"/>
              </a:ext>
            </a:extLst>
          </p:cNvPr>
          <p:cNvPicPr>
            <a:picLocks noChangeAspect="1"/>
          </p:cNvPicPr>
          <p:nvPr/>
        </p:nvPicPr>
        <p:blipFill>
          <a:blip r:embed="rId3"/>
          <a:stretch>
            <a:fillRect/>
          </a:stretch>
        </p:blipFill>
        <p:spPr>
          <a:xfrm>
            <a:off x="873166" y="1537456"/>
            <a:ext cx="7329759" cy="4249240"/>
          </a:xfrm>
          <a:prstGeom prst="rect">
            <a:avLst/>
          </a:prstGeom>
        </p:spPr>
      </p:pic>
    </p:spTree>
    <p:extLst>
      <p:ext uri="{BB962C8B-B14F-4D97-AF65-F5344CB8AC3E}">
        <p14:creationId xmlns:p14="http://schemas.microsoft.com/office/powerpoint/2010/main" val="29242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61</a:t>
            </a:fld>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for Distance VAFB SLC-4E to Coastline</a:t>
            </a:r>
          </a:p>
        </p:txBody>
      </p:sp>
      <p:sp>
        <p:nvSpPr>
          <p:cNvPr id="7" name="TextBox 6">
            <a:extLst>
              <a:ext uri="{FF2B5EF4-FFF2-40B4-BE49-F238E27FC236}">
                <a16:creationId xmlns:a16="http://schemas.microsoft.com/office/drawing/2014/main" id="{DC8487FD-A148-255A-1CE9-2188E27170F5}"/>
              </a:ext>
            </a:extLst>
          </p:cNvPr>
          <p:cNvSpPr txBox="1"/>
          <p:nvPr/>
        </p:nvSpPr>
        <p:spPr>
          <a:xfrm>
            <a:off x="8288594" y="1551563"/>
            <a:ext cx="2864578" cy="4278094"/>
          </a:xfrm>
          <a:prstGeom prst="rect">
            <a:avLst/>
          </a:prstGeom>
          <a:noFill/>
        </p:spPr>
        <p:txBody>
          <a:bodyPr wrap="square" rtlCol="0">
            <a:spAutoFit/>
          </a:bodyPr>
          <a:lstStyle/>
          <a:p>
            <a:r>
              <a:rPr lang="en-US" sz="1700" dirty="0">
                <a:solidFill>
                  <a:srgbClr val="0B49CB"/>
                </a:solidFill>
                <a:latin typeface="Abadi" panose="020B0604020104020204" pitchFamily="34" charset="0"/>
              </a:rPr>
              <a:t>This map shows Launch Site VAFB SLC-4E distance from the Pacific Coastline. The distance is 1.35 km as shown by the gray circle marking the coast point. </a:t>
            </a:r>
          </a:p>
          <a:p>
            <a:r>
              <a:rPr lang="en-US" sz="1700" dirty="0">
                <a:solidFill>
                  <a:srgbClr val="0B49CB"/>
                </a:solidFill>
                <a:latin typeface="Abadi" panose="020B0604020104020204" pitchFamily="34" charset="0"/>
              </a:rPr>
              <a:t> </a:t>
            </a:r>
          </a:p>
          <a:p>
            <a:r>
              <a:rPr lang="en-US" sz="1700" b="0" i="0" dirty="0">
                <a:solidFill>
                  <a:srgbClr val="0B49CB"/>
                </a:solidFill>
                <a:effectLst/>
                <a:latin typeface="Abadi" panose="020B0604020104020204" pitchFamily="34" charset="0"/>
              </a:rPr>
              <a:t>Are launch sites in close proximity to coastline? Explanation : Yes. Launch Site </a:t>
            </a:r>
            <a:r>
              <a:rPr lang="en-US" sz="1700" dirty="0">
                <a:solidFill>
                  <a:srgbClr val="0B49CB"/>
                </a:solidFill>
                <a:latin typeface="Abadi" panose="020B0604020104020204" pitchFamily="34" charset="0"/>
              </a:rPr>
              <a:t>VAFB </a:t>
            </a:r>
            <a:r>
              <a:rPr lang="en-US" sz="1700" b="0" i="0" dirty="0">
                <a:solidFill>
                  <a:srgbClr val="0B49CB"/>
                </a:solidFill>
                <a:effectLst/>
                <a:latin typeface="Abadi" panose="020B0604020104020204" pitchFamily="34" charset="0"/>
              </a:rPr>
              <a:t>SLC-4E is just </a:t>
            </a:r>
            <a:r>
              <a:rPr lang="en-US" sz="1700" dirty="0">
                <a:solidFill>
                  <a:srgbClr val="0B49CB"/>
                </a:solidFill>
                <a:latin typeface="Abadi" panose="020B0604020104020204" pitchFamily="34" charset="0"/>
              </a:rPr>
              <a:t>1.35</a:t>
            </a:r>
            <a:r>
              <a:rPr lang="en-US" sz="1700" b="0" i="0" dirty="0">
                <a:solidFill>
                  <a:srgbClr val="0B49CB"/>
                </a:solidFill>
                <a:effectLst/>
                <a:latin typeface="Abadi" panose="020B0604020104020204" pitchFamily="34" charset="0"/>
              </a:rPr>
              <a:t> km from the </a:t>
            </a:r>
            <a:r>
              <a:rPr lang="en-US" sz="1700" dirty="0">
                <a:solidFill>
                  <a:srgbClr val="0B49CB"/>
                </a:solidFill>
                <a:latin typeface="Abadi" panose="020B0604020104020204" pitchFamily="34" charset="0"/>
              </a:rPr>
              <a:t>Pacif</a:t>
            </a:r>
            <a:r>
              <a:rPr lang="en-US" sz="1700" b="0" i="0" dirty="0">
                <a:solidFill>
                  <a:srgbClr val="0B49CB"/>
                </a:solidFill>
                <a:effectLst/>
                <a:latin typeface="Abadi" panose="020B0604020104020204" pitchFamily="34" charset="0"/>
              </a:rPr>
              <a:t>ic Coast for directing Falcon 9 launches toward the ocean</a:t>
            </a:r>
          </a:p>
          <a:p>
            <a:r>
              <a:rPr lang="en-US" sz="1700" dirty="0">
                <a:solidFill>
                  <a:srgbClr val="0B49CB"/>
                </a:solidFill>
                <a:latin typeface="Abadi" panose="020B0604020104020204" pitchFamily="34" charset="0"/>
              </a:rPr>
              <a:t>in case of failure after launch</a:t>
            </a:r>
            <a:r>
              <a:rPr lang="en-US" sz="1700" b="0" i="0" dirty="0">
                <a:solidFill>
                  <a:srgbClr val="0B49CB"/>
                </a:solidFill>
                <a:effectLst/>
                <a:latin typeface="Abadi" panose="020B0604020104020204" pitchFamily="34" charset="0"/>
              </a:rPr>
              <a:t>. </a:t>
            </a:r>
            <a:endParaRPr lang="en-US" sz="1700" dirty="0">
              <a:solidFill>
                <a:srgbClr val="0B49CB"/>
              </a:solidFill>
              <a:latin typeface="Abadi" panose="020B0604020104020204" pitchFamily="34" charset="0"/>
            </a:endParaRPr>
          </a:p>
        </p:txBody>
      </p:sp>
      <p:pic>
        <p:nvPicPr>
          <p:cNvPr id="4" name="Picture 3" descr="Diagram, map&#10;&#10;Description automatically generated">
            <a:extLst>
              <a:ext uri="{FF2B5EF4-FFF2-40B4-BE49-F238E27FC236}">
                <a16:creationId xmlns:a16="http://schemas.microsoft.com/office/drawing/2014/main" id="{75FACE21-122D-0948-6294-EDA62007995E}"/>
              </a:ext>
            </a:extLst>
          </p:cNvPr>
          <p:cNvPicPr>
            <a:picLocks noChangeAspect="1"/>
          </p:cNvPicPr>
          <p:nvPr/>
        </p:nvPicPr>
        <p:blipFill>
          <a:blip r:embed="rId3"/>
          <a:stretch>
            <a:fillRect/>
          </a:stretch>
        </p:blipFill>
        <p:spPr>
          <a:xfrm>
            <a:off x="770011" y="1460572"/>
            <a:ext cx="7372361" cy="4192127"/>
          </a:xfrm>
          <a:prstGeom prst="rect">
            <a:avLst/>
          </a:prstGeom>
        </p:spPr>
      </p:pic>
    </p:spTree>
    <p:extLst>
      <p:ext uri="{BB962C8B-B14F-4D97-AF65-F5344CB8AC3E}">
        <p14:creationId xmlns:p14="http://schemas.microsoft.com/office/powerpoint/2010/main" val="4200928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62</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Showing Proximities of RR, </a:t>
            </a:r>
            <a:r>
              <a:rPr lang="en-US" dirty="0" err="1">
                <a:solidFill>
                  <a:srgbClr val="0B49CB"/>
                </a:solidFill>
                <a:latin typeface="Abadi"/>
              </a:rPr>
              <a:t>hwy</a:t>
            </a:r>
            <a:r>
              <a:rPr lang="en-US" dirty="0">
                <a:solidFill>
                  <a:srgbClr val="0B49CB"/>
                </a:solidFill>
                <a:latin typeface="Abadi"/>
              </a:rPr>
              <a:t> to CCAFS LC-40</a:t>
            </a:r>
          </a:p>
        </p:txBody>
      </p:sp>
      <p:pic>
        <p:nvPicPr>
          <p:cNvPr id="4" name="Picture 3" descr="Map&#10;&#10;Description automatically generated">
            <a:extLst>
              <a:ext uri="{FF2B5EF4-FFF2-40B4-BE49-F238E27FC236}">
                <a16:creationId xmlns:a16="http://schemas.microsoft.com/office/drawing/2014/main" id="{158C7DF2-FED5-4B48-F59C-F078A5135404}"/>
              </a:ext>
            </a:extLst>
          </p:cNvPr>
          <p:cNvPicPr>
            <a:picLocks noChangeAspect="1"/>
          </p:cNvPicPr>
          <p:nvPr/>
        </p:nvPicPr>
        <p:blipFill>
          <a:blip r:embed="rId3"/>
          <a:stretch>
            <a:fillRect/>
          </a:stretch>
        </p:blipFill>
        <p:spPr>
          <a:xfrm>
            <a:off x="845574" y="1383346"/>
            <a:ext cx="7256207" cy="4573240"/>
          </a:xfrm>
          <a:prstGeom prst="rect">
            <a:avLst/>
          </a:prstGeom>
        </p:spPr>
      </p:pic>
      <p:sp>
        <p:nvSpPr>
          <p:cNvPr id="7" name="TextBox 6">
            <a:extLst>
              <a:ext uri="{FF2B5EF4-FFF2-40B4-BE49-F238E27FC236}">
                <a16:creationId xmlns:a16="http://schemas.microsoft.com/office/drawing/2014/main" id="{D84E0B73-062D-FD96-CB42-9E4E0E02B006}"/>
              </a:ext>
            </a:extLst>
          </p:cNvPr>
          <p:cNvSpPr txBox="1"/>
          <p:nvPr/>
        </p:nvSpPr>
        <p:spPr>
          <a:xfrm>
            <a:off x="8288594" y="1261614"/>
            <a:ext cx="2864578" cy="4816703"/>
          </a:xfrm>
          <a:prstGeom prst="rect">
            <a:avLst/>
          </a:prstGeom>
          <a:noFill/>
        </p:spPr>
        <p:txBody>
          <a:bodyPr wrap="square" rtlCol="0">
            <a:spAutoFit/>
          </a:bodyPr>
          <a:lstStyle/>
          <a:p>
            <a:r>
              <a:rPr lang="en-US" sz="1700" dirty="0">
                <a:solidFill>
                  <a:srgbClr val="0B49CB"/>
                </a:solidFill>
                <a:latin typeface="Abadi" panose="020B0604020104020204" pitchFamily="34" charset="0"/>
              </a:rPr>
              <a:t>Launch Site CCAFS LC-40 distance to the NASA Railroad is 1.34 km as shown by the small orange circle marking the end of the spur. </a:t>
            </a:r>
          </a:p>
          <a:p>
            <a:r>
              <a:rPr lang="en-US" sz="1700" dirty="0">
                <a:solidFill>
                  <a:srgbClr val="0B49CB"/>
                </a:solidFill>
                <a:latin typeface="Abadi" panose="020B0604020104020204" pitchFamily="34" charset="0"/>
              </a:rPr>
              <a:t>CCAFS LC-40 distance to Sam C Phillips Pkwy is 0.65 km (light blue circle).</a:t>
            </a:r>
          </a:p>
          <a:p>
            <a:endParaRPr lang="en-US" sz="1700" dirty="0">
              <a:solidFill>
                <a:srgbClr val="0B49CB"/>
              </a:solidFill>
              <a:latin typeface="Abadi" panose="020B0604020104020204" pitchFamily="34" charset="0"/>
            </a:endParaRPr>
          </a:p>
          <a:p>
            <a:r>
              <a:rPr lang="en-US" sz="1700" b="0" i="0" dirty="0">
                <a:solidFill>
                  <a:srgbClr val="0B49CB"/>
                </a:solidFill>
                <a:effectLst/>
                <a:latin typeface="Abadi" panose="020B0604020104020204" pitchFamily="34" charset="0"/>
              </a:rPr>
              <a:t>Are launch sites in close proximity to </a:t>
            </a:r>
            <a:r>
              <a:rPr lang="en-US" sz="1700" dirty="0">
                <a:solidFill>
                  <a:srgbClr val="0B49CB"/>
                </a:solidFill>
                <a:latin typeface="Abadi" panose="020B0604020104020204" pitchFamily="34" charset="0"/>
              </a:rPr>
              <a:t>RR and </a:t>
            </a:r>
            <a:r>
              <a:rPr lang="en-US" sz="1700" dirty="0" err="1">
                <a:solidFill>
                  <a:srgbClr val="0B49CB"/>
                </a:solidFill>
                <a:latin typeface="Abadi" panose="020B0604020104020204" pitchFamily="34" charset="0"/>
              </a:rPr>
              <a:t>hwy</a:t>
            </a:r>
            <a:r>
              <a:rPr lang="en-US" sz="1700" b="0" i="0" dirty="0">
                <a:solidFill>
                  <a:srgbClr val="0B49CB"/>
                </a:solidFill>
                <a:effectLst/>
                <a:latin typeface="Abadi" panose="020B0604020104020204" pitchFamily="34" charset="0"/>
              </a:rPr>
              <a:t>? Explanation : Yes. Launch </a:t>
            </a:r>
            <a:r>
              <a:rPr lang="en-US" sz="1700" dirty="0">
                <a:solidFill>
                  <a:srgbClr val="0B49CB"/>
                </a:solidFill>
                <a:latin typeface="Abadi" panose="020B0604020104020204" pitchFamily="34" charset="0"/>
              </a:rPr>
              <a:t>sites</a:t>
            </a:r>
            <a:r>
              <a:rPr lang="en-US" sz="1800" spc="-15"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are</a:t>
            </a:r>
            <a:r>
              <a:rPr lang="en-US" sz="1700" spc="-1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close </a:t>
            </a:r>
            <a:r>
              <a:rPr lang="en-US" sz="1700" spc="-25" dirty="0">
                <a:solidFill>
                  <a:srgbClr val="0B49CB"/>
                </a:solidFill>
                <a:latin typeface="Abadi" panose="020B0604020104020204" pitchFamily="34" charset="0"/>
                <a:cs typeface="Carlito"/>
              </a:rPr>
              <a:t>to </a:t>
            </a:r>
            <a:r>
              <a:rPr lang="en-US" sz="1700" spc="-35" dirty="0">
                <a:solidFill>
                  <a:srgbClr val="0B49CB"/>
                </a:solidFill>
                <a:latin typeface="Abadi" panose="020B0604020104020204" pitchFamily="34" charset="0"/>
                <a:cs typeface="Carlito"/>
              </a:rPr>
              <a:t>railways </a:t>
            </a:r>
            <a:r>
              <a:rPr lang="en-US" sz="1700" spc="-25" dirty="0">
                <a:solidFill>
                  <a:srgbClr val="0B49CB"/>
                </a:solidFill>
                <a:latin typeface="Abadi" panose="020B0604020104020204" pitchFamily="34" charset="0"/>
                <a:cs typeface="Carlito"/>
              </a:rPr>
              <a:t>for </a:t>
            </a:r>
            <a:r>
              <a:rPr lang="en-US" sz="1700" spc="-20" dirty="0">
                <a:solidFill>
                  <a:srgbClr val="0B49CB"/>
                </a:solidFill>
                <a:latin typeface="Abadi" panose="020B0604020104020204" pitchFamily="34" charset="0"/>
                <a:cs typeface="Carlito"/>
              </a:rPr>
              <a:t>large </a:t>
            </a:r>
            <a:r>
              <a:rPr lang="en-US" sz="1700" spc="-5" dirty="0">
                <a:solidFill>
                  <a:srgbClr val="0B49CB"/>
                </a:solidFill>
                <a:latin typeface="Abadi" panose="020B0604020104020204" pitchFamily="34" charset="0"/>
                <a:cs typeface="Carlito"/>
              </a:rPr>
              <a:t>equipment hauling</a:t>
            </a:r>
            <a:r>
              <a:rPr lang="en-US" sz="1700" spc="-1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Launch </a:t>
            </a:r>
            <a:r>
              <a:rPr lang="en-US" sz="1700" spc="-15" dirty="0">
                <a:solidFill>
                  <a:srgbClr val="0B49CB"/>
                </a:solidFill>
                <a:latin typeface="Abadi" panose="020B0604020104020204" pitchFamily="34" charset="0"/>
                <a:cs typeface="Carlito"/>
              </a:rPr>
              <a:t>sites are </a:t>
            </a:r>
            <a:r>
              <a:rPr lang="en-US" sz="1700" dirty="0">
                <a:solidFill>
                  <a:srgbClr val="0B49CB"/>
                </a:solidFill>
                <a:latin typeface="Abadi" panose="020B0604020104020204" pitchFamily="34" charset="0"/>
                <a:cs typeface="Carlito"/>
              </a:rPr>
              <a:t>close </a:t>
            </a:r>
            <a:r>
              <a:rPr lang="en-US" sz="1700" spc="-20" dirty="0">
                <a:solidFill>
                  <a:srgbClr val="0B49CB"/>
                </a:solidFill>
                <a:latin typeface="Abadi" panose="020B0604020104020204" pitchFamily="34" charset="0"/>
                <a:cs typeface="Carlito"/>
              </a:rPr>
              <a:t>to </a:t>
            </a:r>
            <a:r>
              <a:rPr lang="en-US" sz="1700" spc="-25" dirty="0">
                <a:solidFill>
                  <a:srgbClr val="0B49CB"/>
                </a:solidFill>
                <a:latin typeface="Abadi" panose="020B0604020104020204" pitchFamily="34" charset="0"/>
                <a:cs typeface="Carlito"/>
              </a:rPr>
              <a:t>highways </a:t>
            </a:r>
            <a:r>
              <a:rPr lang="en-US" sz="1700" spc="-30" dirty="0">
                <a:solidFill>
                  <a:srgbClr val="0B49CB"/>
                </a:solidFill>
                <a:latin typeface="Abadi" panose="020B0604020104020204" pitchFamily="34" charset="0"/>
                <a:cs typeface="Carlito"/>
              </a:rPr>
              <a:t>for hauling needed equipment and personnel. </a:t>
            </a:r>
            <a:endParaRPr lang="en-US" sz="1700" dirty="0">
              <a:solidFill>
                <a:srgbClr val="0B49CB"/>
              </a:solidFill>
              <a:latin typeface="Abadi" panose="020B0604020104020204" pitchFamily="34" charset="0"/>
            </a:endParaRPr>
          </a:p>
        </p:txBody>
      </p:sp>
    </p:spTree>
    <p:extLst>
      <p:ext uri="{BB962C8B-B14F-4D97-AF65-F5344CB8AC3E}">
        <p14:creationId xmlns:p14="http://schemas.microsoft.com/office/powerpoint/2010/main" val="2695291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63</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shows KSC LC-39A Close to Titusville</a:t>
            </a:r>
          </a:p>
        </p:txBody>
      </p:sp>
      <p:pic>
        <p:nvPicPr>
          <p:cNvPr id="4" name="Picture 3" descr="Map&#10;&#10;Description automatically generated">
            <a:extLst>
              <a:ext uri="{FF2B5EF4-FFF2-40B4-BE49-F238E27FC236}">
                <a16:creationId xmlns:a16="http://schemas.microsoft.com/office/drawing/2014/main" id="{28E5902C-2231-A441-3E27-88A23D5CC317}"/>
              </a:ext>
            </a:extLst>
          </p:cNvPr>
          <p:cNvPicPr>
            <a:picLocks noChangeAspect="1"/>
          </p:cNvPicPr>
          <p:nvPr/>
        </p:nvPicPr>
        <p:blipFill>
          <a:blip r:embed="rId3"/>
          <a:stretch>
            <a:fillRect/>
          </a:stretch>
        </p:blipFill>
        <p:spPr>
          <a:xfrm>
            <a:off x="914400" y="1344948"/>
            <a:ext cx="8288594" cy="4497839"/>
          </a:xfrm>
          <a:prstGeom prst="rect">
            <a:avLst/>
          </a:prstGeom>
        </p:spPr>
      </p:pic>
      <p:sp>
        <p:nvSpPr>
          <p:cNvPr id="6" name="TextBox 5">
            <a:extLst>
              <a:ext uri="{FF2B5EF4-FFF2-40B4-BE49-F238E27FC236}">
                <a16:creationId xmlns:a16="http://schemas.microsoft.com/office/drawing/2014/main" id="{6E893B41-2AD5-F3F1-C133-4344D7428BAC}"/>
              </a:ext>
            </a:extLst>
          </p:cNvPr>
          <p:cNvSpPr txBox="1"/>
          <p:nvPr/>
        </p:nvSpPr>
        <p:spPr>
          <a:xfrm>
            <a:off x="9409471" y="1641987"/>
            <a:ext cx="2244525" cy="1923604"/>
          </a:xfrm>
          <a:prstGeom prst="rect">
            <a:avLst/>
          </a:prstGeom>
          <a:noFill/>
        </p:spPr>
        <p:txBody>
          <a:bodyPr wrap="none" rtlCol="0">
            <a:spAutoFit/>
          </a:bodyPr>
          <a:lstStyle/>
          <a:p>
            <a:r>
              <a:rPr lang="en-US" sz="1700" dirty="0">
                <a:solidFill>
                  <a:srgbClr val="0B49CB"/>
                </a:solidFill>
                <a:latin typeface="Abadi" panose="020B0604020104020204" pitchFamily="34" charset="0"/>
              </a:rPr>
              <a:t>We see that Launch </a:t>
            </a:r>
          </a:p>
          <a:p>
            <a:r>
              <a:rPr lang="en-US" sz="1700" dirty="0">
                <a:solidFill>
                  <a:srgbClr val="0B49CB"/>
                </a:solidFill>
                <a:latin typeface="Abadi" panose="020B0604020104020204" pitchFamily="34" charset="0"/>
              </a:rPr>
              <a:t>Site KSC LC-39A is</a:t>
            </a:r>
          </a:p>
          <a:p>
            <a:r>
              <a:rPr lang="en-US" sz="1700" dirty="0">
                <a:solidFill>
                  <a:srgbClr val="0B49CB"/>
                </a:solidFill>
                <a:latin typeface="Abadi" panose="020B0604020104020204" pitchFamily="34" charset="0"/>
              </a:rPr>
              <a:t>near the city of</a:t>
            </a:r>
          </a:p>
          <a:p>
            <a:r>
              <a:rPr lang="en-US" sz="1700" dirty="0">
                <a:solidFill>
                  <a:srgbClr val="0B49CB"/>
                </a:solidFill>
                <a:latin typeface="Abadi" panose="020B0604020104020204" pitchFamily="34" charset="0"/>
              </a:rPr>
              <a:t>Titusville.</a:t>
            </a:r>
          </a:p>
          <a:p>
            <a:endParaRPr lang="en-US" sz="1700" dirty="0">
              <a:solidFill>
                <a:srgbClr val="0B49CB"/>
              </a:solidFill>
              <a:latin typeface="Abadi" panose="020B0604020104020204" pitchFamily="34" charset="0"/>
            </a:endParaRPr>
          </a:p>
          <a:p>
            <a:r>
              <a:rPr lang="en-US" sz="1700" dirty="0">
                <a:solidFill>
                  <a:srgbClr val="0B49CB"/>
                </a:solidFill>
                <a:latin typeface="Abadi" panose="020B0604020104020204" pitchFamily="34" charset="0"/>
              </a:rPr>
              <a:t>More detail about this</a:t>
            </a:r>
          </a:p>
          <a:p>
            <a:r>
              <a:rPr lang="en-US" sz="1700" dirty="0">
                <a:solidFill>
                  <a:srgbClr val="0B49CB"/>
                </a:solidFill>
                <a:latin typeface="Abadi" panose="020B0604020104020204" pitchFamily="34" charset="0"/>
              </a:rPr>
              <a:t>On the next slide.</a:t>
            </a:r>
          </a:p>
        </p:txBody>
      </p:sp>
    </p:spTree>
    <p:extLst>
      <p:ext uri="{BB962C8B-B14F-4D97-AF65-F5344CB8AC3E}">
        <p14:creationId xmlns:p14="http://schemas.microsoft.com/office/powerpoint/2010/main" val="2370382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64</a:t>
            </a:fld>
            <a:endParaRPr lang="en-US"/>
          </a:p>
        </p:txBody>
      </p:sp>
      <p:sp>
        <p:nvSpPr>
          <p:cNvPr id="8" name="Title 1"/>
          <p:cNvSpPr txBox="1"/>
          <p:nvPr/>
        </p:nvSpPr>
        <p:spPr>
          <a:xfrm>
            <a:off x="770011" y="5190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t>
            </a:r>
          </a:p>
        </p:txBody>
      </p:sp>
      <p:pic>
        <p:nvPicPr>
          <p:cNvPr id="4" name="Picture 3" descr="Map&#10;&#10;Description automatically generated">
            <a:extLst>
              <a:ext uri="{FF2B5EF4-FFF2-40B4-BE49-F238E27FC236}">
                <a16:creationId xmlns:a16="http://schemas.microsoft.com/office/drawing/2014/main" id="{C5413BC6-B8A5-9E46-C1F0-4CFE386AE7F1}"/>
              </a:ext>
            </a:extLst>
          </p:cNvPr>
          <p:cNvPicPr>
            <a:picLocks noChangeAspect="1"/>
          </p:cNvPicPr>
          <p:nvPr/>
        </p:nvPicPr>
        <p:blipFill>
          <a:blip r:embed="rId3"/>
          <a:stretch>
            <a:fillRect/>
          </a:stretch>
        </p:blipFill>
        <p:spPr>
          <a:xfrm>
            <a:off x="770011" y="1345150"/>
            <a:ext cx="6928084" cy="4422972"/>
          </a:xfrm>
          <a:prstGeom prst="rect">
            <a:avLst/>
          </a:prstGeom>
        </p:spPr>
      </p:pic>
      <p:sp>
        <p:nvSpPr>
          <p:cNvPr id="7" name="TextBox 6">
            <a:extLst>
              <a:ext uri="{FF2B5EF4-FFF2-40B4-BE49-F238E27FC236}">
                <a16:creationId xmlns:a16="http://schemas.microsoft.com/office/drawing/2014/main" id="{04E2CA72-C7F7-94BC-E7A5-289CDC673519}"/>
              </a:ext>
            </a:extLst>
          </p:cNvPr>
          <p:cNvSpPr txBox="1"/>
          <p:nvPr/>
        </p:nvSpPr>
        <p:spPr>
          <a:xfrm>
            <a:off x="8288594" y="1478378"/>
            <a:ext cx="2864578" cy="3247043"/>
          </a:xfrm>
          <a:prstGeom prst="rect">
            <a:avLst/>
          </a:prstGeom>
          <a:noFill/>
        </p:spPr>
        <p:txBody>
          <a:bodyPr wrap="square" rtlCol="0">
            <a:spAutoFit/>
          </a:bodyPr>
          <a:lstStyle/>
          <a:p>
            <a:r>
              <a:rPr lang="en-US" sz="1700" dirty="0">
                <a:solidFill>
                  <a:srgbClr val="0B49CB"/>
                </a:solidFill>
                <a:latin typeface="Abadi" panose="020B0604020104020204" pitchFamily="34" charset="0"/>
              </a:rPr>
              <a:t>A close-up of the previous slide shows that Titusville, Fl is 14.70 km (only 9.2 mi) from KSC LC-39A.</a:t>
            </a:r>
          </a:p>
          <a:p>
            <a:endParaRPr lang="en-US" sz="1700" i="1" dirty="0">
              <a:solidFill>
                <a:srgbClr val="0B49CB"/>
              </a:solidFill>
              <a:latin typeface="Abadi" panose="020B0604020104020204" pitchFamily="34" charset="0"/>
            </a:endParaRPr>
          </a:p>
          <a:p>
            <a:r>
              <a:rPr lang="en-US" sz="1700" b="0" i="1" dirty="0">
                <a:solidFill>
                  <a:srgbClr val="0B49CB"/>
                </a:solidFill>
                <a:effectLst/>
                <a:latin typeface="Abadi" panose="020B0604020104020204" pitchFamily="34" charset="0"/>
              </a:rPr>
              <a:t>Are launch sites in close proximity to cities? Explanation : Yes. A launch </a:t>
            </a:r>
            <a:r>
              <a:rPr lang="en-US" sz="1700" i="1" dirty="0">
                <a:solidFill>
                  <a:srgbClr val="0B49CB"/>
                </a:solidFill>
                <a:latin typeface="Abadi" panose="020B0604020104020204" pitchFamily="34" charset="0"/>
              </a:rPr>
              <a:t>site</a:t>
            </a:r>
            <a:r>
              <a:rPr lang="en-US" sz="1700" i="1" spc="-15" dirty="0">
                <a:solidFill>
                  <a:srgbClr val="0B49CB"/>
                </a:solidFill>
                <a:latin typeface="Abadi" panose="020B0604020104020204" pitchFamily="34" charset="0"/>
              </a:rPr>
              <a:t>, </a:t>
            </a:r>
            <a:r>
              <a:rPr lang="en-US" sz="1700" i="1" spc="-15" dirty="0">
                <a:solidFill>
                  <a:srgbClr val="0B49CB"/>
                </a:solidFill>
                <a:latin typeface="Abadi" panose="020B0604020104020204" pitchFamily="34" charset="0"/>
                <a:cs typeface="Carlito"/>
              </a:rPr>
              <a:t>esp. KSC LC-39A, is close to Titusville</a:t>
            </a:r>
            <a:r>
              <a:rPr lang="en-US" sz="1700" i="1" spc="-10" dirty="0">
                <a:solidFill>
                  <a:srgbClr val="0B49CB"/>
                </a:solidFill>
                <a:latin typeface="Abadi" panose="020B0604020104020204" pitchFamily="34" charset="0"/>
                <a:cs typeface="Carlito"/>
              </a:rPr>
              <a:t>. This is potentially</a:t>
            </a:r>
            <a:r>
              <a:rPr lang="en-US" sz="1700" i="1" spc="-30" dirty="0">
                <a:solidFill>
                  <a:srgbClr val="0B49CB"/>
                </a:solidFill>
                <a:latin typeface="Abadi" panose="020B0604020104020204" pitchFamily="34" charset="0"/>
                <a:cs typeface="Carlito"/>
              </a:rPr>
              <a:t> dangerous in case of a launch failure.</a:t>
            </a:r>
            <a:endParaRPr lang="en-US" sz="1700" i="1" dirty="0">
              <a:solidFill>
                <a:srgbClr val="0B49CB"/>
              </a:solidFill>
              <a:latin typeface="Abadi" panose="020B0604020104020204" pitchFamily="34" charset="0"/>
            </a:endParaRPr>
          </a:p>
        </p:txBody>
      </p:sp>
      <p:sp>
        <p:nvSpPr>
          <p:cNvPr id="10" name="Title 1">
            <a:extLst>
              <a:ext uri="{FF2B5EF4-FFF2-40B4-BE49-F238E27FC236}">
                <a16:creationId xmlns:a16="http://schemas.microsoft.com/office/drawing/2014/main" id="{EFFC54BE-F73A-E445-17D0-127E806C03E9}"/>
              </a:ext>
            </a:extLst>
          </p:cNvPr>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shows KSC LC-39A Close to Titusville (cont’d)</a:t>
            </a:r>
          </a:p>
        </p:txBody>
      </p:sp>
    </p:spTree>
    <p:extLst>
      <p:ext uri="{BB962C8B-B14F-4D97-AF65-F5344CB8AC3E}">
        <p14:creationId xmlns:p14="http://schemas.microsoft.com/office/powerpoint/2010/main" val="3280726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Picture 3">
            <a:extLst>
              <a:ext uri="{FF2B5EF4-FFF2-40B4-BE49-F238E27FC236}">
                <a16:creationId xmlns:a16="http://schemas.microsoft.com/office/drawing/2014/main" id="{302AFFEA-67E3-3F6A-8F4C-43D1CEEAAA7B}"/>
              </a:ext>
            </a:extLst>
          </p:cNvPr>
          <p:cNvPicPr>
            <a:picLocks noChangeAspect="1"/>
          </p:cNvPicPr>
          <p:nvPr/>
        </p:nvPicPr>
        <p:blipFill>
          <a:blip r:embed="rId3"/>
          <a:stretch>
            <a:fillRect/>
          </a:stretch>
        </p:blipFill>
        <p:spPr>
          <a:xfrm>
            <a:off x="1363501" y="1303415"/>
            <a:ext cx="9464997" cy="4619111"/>
          </a:xfrm>
          <a:prstGeom prst="rect">
            <a:avLst/>
          </a:prstGeom>
        </p:spPr>
      </p:pic>
      <p:sp>
        <p:nvSpPr>
          <p:cNvPr id="6" name="TextBox 5">
            <a:extLst>
              <a:ext uri="{FF2B5EF4-FFF2-40B4-BE49-F238E27FC236}">
                <a16:creationId xmlns:a16="http://schemas.microsoft.com/office/drawing/2014/main" id="{82B12118-31C2-9A9C-B718-13C5A6B4C9A6}"/>
              </a:ext>
            </a:extLst>
          </p:cNvPr>
          <p:cNvSpPr txBox="1"/>
          <p:nvPr/>
        </p:nvSpPr>
        <p:spPr>
          <a:xfrm>
            <a:off x="974072" y="482314"/>
            <a:ext cx="9746371" cy="661720"/>
          </a:xfrm>
          <a:prstGeom prst="rect">
            <a:avLst/>
          </a:prstGeom>
          <a:noFill/>
        </p:spPr>
        <p:txBody>
          <a:bodyPr wrap="square">
            <a:spAutoFit/>
          </a:bodyPr>
          <a:lstStyle/>
          <a:p>
            <a:r>
              <a:rPr lang="en-US" sz="3700" dirty="0">
                <a:solidFill>
                  <a:srgbClr val="0B49CB"/>
                </a:solidFill>
                <a:latin typeface="Abadi"/>
              </a:rPr>
              <a:t>Launch Success % for All Sites (Pie Chart)</a:t>
            </a:r>
            <a:endParaRPr lang="en-US" sz="3700" dirty="0">
              <a:solidFill>
                <a:srgbClr val="0B49CB"/>
              </a:solidFill>
            </a:endParaRPr>
          </a:p>
        </p:txBody>
      </p:sp>
      <p:sp>
        <p:nvSpPr>
          <p:cNvPr id="5" name="TextBox 4">
            <a:extLst>
              <a:ext uri="{FF2B5EF4-FFF2-40B4-BE49-F238E27FC236}">
                <a16:creationId xmlns:a16="http://schemas.microsoft.com/office/drawing/2014/main" id="{80136EDE-3E29-D0C7-706D-9D61C7984011}"/>
              </a:ext>
            </a:extLst>
          </p:cNvPr>
          <p:cNvSpPr txBox="1"/>
          <p:nvPr/>
        </p:nvSpPr>
        <p:spPr>
          <a:xfrm>
            <a:off x="1809135" y="5486409"/>
            <a:ext cx="8868133" cy="353943"/>
          </a:xfrm>
          <a:prstGeom prst="rect">
            <a:avLst/>
          </a:prstGeom>
          <a:noFill/>
        </p:spPr>
        <p:txBody>
          <a:bodyPr wrap="none" rtlCol="0">
            <a:spAutoFit/>
          </a:bodyPr>
          <a:lstStyle/>
          <a:p>
            <a:r>
              <a:rPr lang="en-US" sz="1700" dirty="0">
                <a:solidFill>
                  <a:srgbClr val="0B49CB"/>
                </a:solidFill>
                <a:latin typeface="Abadi" panose="020B0604020104020204" pitchFamily="34" charset="0"/>
              </a:rPr>
              <a:t>Of all successful Falcon 9 first stage recoveries, Launch Site KSC LC-39A has 41.7% of them.</a:t>
            </a:r>
          </a:p>
        </p:txBody>
      </p:sp>
    </p:spTree>
    <p:extLst>
      <p:ext uri="{BB962C8B-B14F-4D97-AF65-F5344CB8AC3E}">
        <p14:creationId xmlns:p14="http://schemas.microsoft.com/office/powerpoint/2010/main" val="1933224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2FEF51E2-F2FE-D5EF-5721-735FED966FE9}"/>
              </a:ext>
            </a:extLst>
          </p:cNvPr>
          <p:cNvPicPr>
            <a:picLocks noChangeAspect="1"/>
          </p:cNvPicPr>
          <p:nvPr/>
        </p:nvPicPr>
        <p:blipFill rotWithShape="1">
          <a:blip r:embed="rId3"/>
          <a:srcRect l="875" t="-6446" r="-875" b="7101"/>
          <a:stretch/>
        </p:blipFill>
        <p:spPr>
          <a:xfrm>
            <a:off x="2387421" y="1115906"/>
            <a:ext cx="7790783" cy="4440746"/>
          </a:xfrm>
          <a:prstGeom prst="rect">
            <a:avLst/>
          </a:prstGeom>
        </p:spPr>
      </p:pic>
      <p:sp>
        <p:nvSpPr>
          <p:cNvPr id="7" name="TextBox 6">
            <a:extLst>
              <a:ext uri="{FF2B5EF4-FFF2-40B4-BE49-F238E27FC236}">
                <a16:creationId xmlns:a16="http://schemas.microsoft.com/office/drawing/2014/main" id="{C16BF30C-8D56-9985-6A56-49A1931ECF7C}"/>
              </a:ext>
            </a:extLst>
          </p:cNvPr>
          <p:cNvSpPr txBox="1"/>
          <p:nvPr/>
        </p:nvSpPr>
        <p:spPr>
          <a:xfrm>
            <a:off x="1244077" y="572173"/>
            <a:ext cx="10233559" cy="661720"/>
          </a:xfrm>
          <a:prstGeom prst="rect">
            <a:avLst/>
          </a:prstGeom>
          <a:noFill/>
        </p:spPr>
        <p:txBody>
          <a:bodyPr wrap="square">
            <a:spAutoFit/>
          </a:bodyPr>
          <a:lstStyle/>
          <a:p>
            <a:r>
              <a:rPr lang="en-US" sz="3700" dirty="0">
                <a:solidFill>
                  <a:srgbClr val="0B49CB"/>
                </a:solidFill>
                <a:latin typeface="Abadi"/>
              </a:rPr>
              <a:t>Launch Success % for KSC LC-39A (Pie Chart)</a:t>
            </a:r>
            <a:endParaRPr lang="en-US" sz="3700" dirty="0">
              <a:solidFill>
                <a:srgbClr val="0B49CB"/>
              </a:solidFill>
            </a:endParaRPr>
          </a:p>
        </p:txBody>
      </p:sp>
      <p:sp>
        <p:nvSpPr>
          <p:cNvPr id="5" name="TextBox 4">
            <a:extLst>
              <a:ext uri="{FF2B5EF4-FFF2-40B4-BE49-F238E27FC236}">
                <a16:creationId xmlns:a16="http://schemas.microsoft.com/office/drawing/2014/main" id="{2C3F3D37-40F8-8592-A4DE-03DB2A7D95EB}"/>
              </a:ext>
            </a:extLst>
          </p:cNvPr>
          <p:cNvSpPr txBox="1"/>
          <p:nvPr/>
        </p:nvSpPr>
        <p:spPr>
          <a:xfrm>
            <a:off x="2387421" y="5584860"/>
            <a:ext cx="7189789" cy="630942"/>
          </a:xfrm>
          <a:prstGeom prst="rect">
            <a:avLst/>
          </a:prstGeom>
          <a:noFill/>
        </p:spPr>
        <p:txBody>
          <a:bodyPr wrap="none" rtlCol="0">
            <a:spAutoFit/>
          </a:bodyPr>
          <a:lstStyle/>
          <a:p>
            <a:r>
              <a:rPr lang="en-US" sz="1700" dirty="0">
                <a:solidFill>
                  <a:srgbClr val="0B49CB"/>
                </a:solidFill>
                <a:latin typeface="Abadi" panose="020B0604020104020204" pitchFamily="34" charset="0"/>
              </a:rPr>
              <a:t>Launch Site KSC LC-39A has a 77% success ratio for first stage recoveries.</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68</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S</a:t>
            </a:r>
            <a:r>
              <a:rPr lang="en-US" sz="4000" dirty="0">
                <a:solidFill>
                  <a:srgbClr val="0B49CB"/>
                </a:solidFill>
                <a:latin typeface="Abadi" panose="020B0604020104020204" pitchFamily="34" charset="0"/>
              </a:rPr>
              <a:t>creenshot of Payload vs. Launch Outcome scatter plot</a:t>
            </a:r>
            <a:endParaRPr lang="en-US" dirty="0">
              <a:solidFill>
                <a:srgbClr val="0B49CB"/>
              </a:solidFill>
              <a:latin typeface="Abadi"/>
            </a:endParaRPr>
          </a:p>
        </p:txBody>
      </p:sp>
      <p:sp>
        <p:nvSpPr>
          <p:cNvPr id="6" name="object 4">
            <a:extLst>
              <a:ext uri="{FF2B5EF4-FFF2-40B4-BE49-F238E27FC236}">
                <a16:creationId xmlns:a16="http://schemas.microsoft.com/office/drawing/2014/main" id="{845DCCB3-4317-58D3-7C3D-C323A3569AF7}"/>
              </a:ext>
            </a:extLst>
          </p:cNvPr>
          <p:cNvSpPr/>
          <p:nvPr/>
        </p:nvSpPr>
        <p:spPr>
          <a:xfrm>
            <a:off x="383632" y="1341701"/>
            <a:ext cx="11568046" cy="2981568"/>
          </a:xfrm>
          <a:prstGeom prst="rect">
            <a:avLst/>
          </a:prstGeom>
          <a:blipFill>
            <a:blip r:embed="rId3" cstate="print"/>
            <a:stretch>
              <a:fillRect/>
            </a:stretch>
          </a:blipFill>
        </p:spPr>
        <p:txBody>
          <a:bodyPr wrap="square" lIns="0" tIns="0" rIns="0" bIns="0" rtlCol="0"/>
          <a:lstStyle/>
          <a:p>
            <a:endParaRPr/>
          </a:p>
        </p:txBody>
      </p:sp>
      <p:sp>
        <p:nvSpPr>
          <p:cNvPr id="2" name="TextBox 1">
            <a:extLst>
              <a:ext uri="{FF2B5EF4-FFF2-40B4-BE49-F238E27FC236}">
                <a16:creationId xmlns:a16="http://schemas.microsoft.com/office/drawing/2014/main" id="{1FA901FC-9B7E-1B09-8422-FC74AD73700D}"/>
              </a:ext>
            </a:extLst>
          </p:cNvPr>
          <p:cNvSpPr txBox="1"/>
          <p:nvPr/>
        </p:nvSpPr>
        <p:spPr>
          <a:xfrm>
            <a:off x="1071716" y="4577271"/>
            <a:ext cx="10373353" cy="1138773"/>
          </a:xfrm>
          <a:prstGeom prst="rect">
            <a:avLst/>
          </a:prstGeom>
          <a:noFill/>
        </p:spPr>
        <p:txBody>
          <a:bodyPr wrap="none" rtlCol="0">
            <a:spAutoFit/>
          </a:bodyPr>
          <a:lstStyle/>
          <a:p>
            <a:r>
              <a:rPr lang="en-US" sz="1700" dirty="0">
                <a:solidFill>
                  <a:srgbClr val="0B49CB"/>
                </a:solidFill>
                <a:latin typeface="Abadi" panose="020B0604020104020204" pitchFamily="34" charset="0"/>
              </a:rPr>
              <a:t>With the </a:t>
            </a:r>
            <a:r>
              <a:rPr lang="en-US" sz="1700" i="1" dirty="0" err="1">
                <a:solidFill>
                  <a:srgbClr val="0B49CB"/>
                </a:solidFill>
                <a:latin typeface="Abadi" panose="020B0604020104020204" pitchFamily="34" charset="0"/>
              </a:rPr>
              <a:t>rangeslider</a:t>
            </a:r>
            <a:r>
              <a:rPr lang="en-US" sz="1700" i="1" dirty="0">
                <a:solidFill>
                  <a:srgbClr val="0B49CB"/>
                </a:solidFill>
                <a:latin typeface="Abadi" panose="020B0604020104020204" pitchFamily="34" charset="0"/>
              </a:rPr>
              <a:t> set at 0 – 6,000 kg payload range</a:t>
            </a:r>
            <a:r>
              <a:rPr lang="en-US" sz="1700" dirty="0">
                <a:solidFill>
                  <a:srgbClr val="0B49CB"/>
                </a:solidFill>
                <a:latin typeface="Abadi" panose="020B0604020104020204" pitchFamily="34" charset="0"/>
              </a:rPr>
              <a:t>, we see that Booster Version FT has a good success </a:t>
            </a:r>
          </a:p>
          <a:p>
            <a:r>
              <a:rPr lang="en-US" sz="1700" dirty="0">
                <a:solidFill>
                  <a:srgbClr val="0B49CB"/>
                </a:solidFill>
                <a:latin typeface="Abadi" panose="020B0604020104020204" pitchFamily="34" charset="0"/>
              </a:rPr>
              <a:t>rate for the entire payload range with some weakness at high payloads. Whereas Booster v1.1 has a poor </a:t>
            </a:r>
          </a:p>
          <a:p>
            <a:r>
              <a:rPr lang="en-US" sz="1700" dirty="0">
                <a:solidFill>
                  <a:srgbClr val="0B49CB"/>
                </a:solidFill>
                <a:latin typeface="Abadi" panose="020B0604020104020204" pitchFamily="34" charset="0"/>
              </a:rPr>
              <a:t>success rate over the entire 0 – 6,000 kg payload range. Booster v1.0 has no successes even at low payload</a:t>
            </a:r>
          </a:p>
          <a:p>
            <a:r>
              <a:rPr lang="en-US" sz="1700" dirty="0">
                <a:solidFill>
                  <a:srgbClr val="0B49CB"/>
                </a:solidFill>
                <a:latin typeface="Abadi" panose="020B0604020104020204" pitchFamily="34" charset="0"/>
              </a:rPr>
              <a:t>(for this payload range).</a:t>
            </a:r>
          </a:p>
        </p:txBody>
      </p:sp>
    </p:spTree>
    <p:extLst>
      <p:ext uri="{BB962C8B-B14F-4D97-AF65-F5344CB8AC3E}">
        <p14:creationId xmlns:p14="http://schemas.microsoft.com/office/powerpoint/2010/main" val="3669361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r>
              <a:rPr lang="en-US" sz="2200" dirty="0">
                <a:solidFill>
                  <a:schemeClr val="accent3">
                    <a:lumMod val="25000"/>
                  </a:schemeClr>
                </a:solidFill>
                <a:latin typeface="Abadi"/>
              </a:rPr>
              <a:t>Performed predictive analysis using classification models</a:t>
            </a:r>
          </a:p>
          <a:p>
            <a:pPr lvl="1">
              <a:lnSpc>
                <a:spcPct val="120000"/>
              </a:lnSpc>
              <a:spcBef>
                <a:spcPts val="1400"/>
              </a:spcBef>
            </a:pPr>
            <a:r>
              <a:rPr lang="en-US" sz="1700" dirty="0">
                <a:solidFill>
                  <a:srgbClr val="0B49CB"/>
                </a:solidFill>
                <a:latin typeface="Abadi"/>
              </a:rPr>
              <a:t>We split the launch dataset into training and testing data using the ‘</a:t>
            </a:r>
            <a:r>
              <a:rPr lang="en-US" sz="1700" dirty="0" err="1">
                <a:solidFill>
                  <a:srgbClr val="0B49CB"/>
                </a:solidFill>
                <a:latin typeface="Abadi"/>
              </a:rPr>
              <a:t>train_test_split</a:t>
            </a:r>
            <a:r>
              <a:rPr lang="en-US" sz="1700" dirty="0">
                <a:solidFill>
                  <a:srgbClr val="0B49CB"/>
                </a:solidFill>
                <a:latin typeface="Abadi"/>
              </a:rPr>
              <a:t>’ function. The training data was divided into validation data and a second training set. Then classification models were trained and hyperparameters were selected using the </a:t>
            </a:r>
            <a:r>
              <a:rPr lang="en-US" sz="1700" dirty="0" err="1">
                <a:solidFill>
                  <a:srgbClr val="0B49CB"/>
                </a:solidFill>
                <a:latin typeface="Abadi"/>
              </a:rPr>
              <a:t>sklearn</a:t>
            </a:r>
            <a:r>
              <a:rPr lang="en-US" sz="1700" dirty="0">
                <a:solidFill>
                  <a:srgbClr val="0B49CB"/>
                </a:solidFill>
                <a:latin typeface="Abadi"/>
              </a:rPr>
              <a:t> </a:t>
            </a:r>
            <a:r>
              <a:rPr lang="en-US" sz="1700" dirty="0" err="1">
                <a:solidFill>
                  <a:srgbClr val="0B49CB"/>
                </a:solidFill>
                <a:latin typeface="Abadi"/>
              </a:rPr>
              <a:t>GridSearchCV</a:t>
            </a:r>
            <a:r>
              <a:rPr lang="en-US" sz="1700" dirty="0">
                <a:solidFill>
                  <a:srgbClr val="0B49CB"/>
                </a:solidFill>
                <a:latin typeface="Abadi"/>
              </a:rPr>
              <a:t> function.</a:t>
            </a:r>
          </a:p>
          <a:p>
            <a:pPr marL="0" indent="0">
              <a:lnSpc>
                <a:spcPct val="120000"/>
              </a:lnSpc>
              <a:spcBef>
                <a:spcPts val="1400"/>
              </a:spcBef>
              <a:buNone/>
            </a:pPr>
            <a:endParaRPr lang="en-US" sz="1700" dirty="0">
              <a:solidFill>
                <a:schemeClr val="accent3">
                  <a:lumMod val="25000"/>
                </a:schemeClr>
              </a:solidFill>
              <a:latin typeface="Abadi"/>
            </a:endParaRPr>
          </a:p>
          <a:p>
            <a:pPr marL="457200" lvl="1" indent="0">
              <a:lnSpc>
                <a:spcPct val="120000"/>
              </a:lnSpc>
              <a:spcBef>
                <a:spcPts val="1400"/>
              </a:spcBef>
              <a:buNone/>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60535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(cont’d)</a:t>
            </a:r>
            <a:endParaRPr lang="en-US" dirty="0">
              <a:solidFill>
                <a:srgbClr val="0B49CB"/>
              </a:solidFill>
            </a:endParaRPr>
          </a:p>
        </p:txBody>
      </p:sp>
    </p:spTree>
    <p:extLst>
      <p:ext uri="{BB962C8B-B14F-4D97-AF65-F5344CB8AC3E}">
        <p14:creationId xmlns:p14="http://schemas.microsoft.com/office/powerpoint/2010/main" val="4026767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70</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Built Classification Model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E380AAF4-3FCA-1306-68EF-63FDB97C1B7F}"/>
              </a:ext>
            </a:extLst>
          </p:cNvPr>
          <p:cNvPicPr>
            <a:picLocks noChangeAspect="1"/>
          </p:cNvPicPr>
          <p:nvPr/>
        </p:nvPicPr>
        <p:blipFill>
          <a:blip r:embed="rId3"/>
          <a:stretch>
            <a:fillRect/>
          </a:stretch>
        </p:blipFill>
        <p:spPr>
          <a:xfrm>
            <a:off x="859926" y="1406013"/>
            <a:ext cx="6859604" cy="4469988"/>
          </a:xfrm>
          <a:prstGeom prst="rect">
            <a:avLst/>
          </a:prstGeom>
        </p:spPr>
      </p:pic>
      <p:sp>
        <p:nvSpPr>
          <p:cNvPr id="7" name="Content Placeholder 4">
            <a:extLst>
              <a:ext uri="{FF2B5EF4-FFF2-40B4-BE49-F238E27FC236}">
                <a16:creationId xmlns:a16="http://schemas.microsoft.com/office/drawing/2014/main" id="{04B8D7D7-9706-C58D-2D95-64C413D178E9}"/>
              </a:ext>
            </a:extLst>
          </p:cNvPr>
          <p:cNvSpPr txBox="1">
            <a:spLocks/>
          </p:cNvSpPr>
          <p:nvPr/>
        </p:nvSpPr>
        <p:spPr>
          <a:xfrm>
            <a:off x="8524568" y="1406012"/>
            <a:ext cx="2202426" cy="401156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600" dirty="0">
                <a:solidFill>
                  <a:srgbClr val="0B49CB"/>
                </a:solidFill>
                <a:latin typeface="Abadi" panose="020B0604020104020204" pitchFamily="34" charset="0"/>
              </a:rPr>
              <a:t>The </a:t>
            </a:r>
            <a:r>
              <a:rPr lang="en-US" sz="1600" i="1" dirty="0">
                <a:solidFill>
                  <a:srgbClr val="0B49CB"/>
                </a:solidFill>
                <a:latin typeface="Abadi" panose="020B0604020104020204" pitchFamily="34" charset="0"/>
              </a:rPr>
              <a:t>decision tree classifier</a:t>
            </a:r>
            <a:r>
              <a:rPr lang="en-US" sz="1600" dirty="0">
                <a:solidFill>
                  <a:srgbClr val="0B49CB"/>
                </a:solidFill>
                <a:latin typeface="Abadi" panose="020B0604020104020204" pitchFamily="34" charset="0"/>
              </a:rPr>
              <a:t> is the model with the highest classification accuracy using the ‘</a:t>
            </a:r>
            <a:r>
              <a:rPr lang="en-US" sz="1600" dirty="0" err="1">
                <a:solidFill>
                  <a:srgbClr val="0B49CB"/>
                </a:solidFill>
                <a:latin typeface="Abadi" panose="020B0604020104020204" pitchFamily="34" charset="0"/>
              </a:rPr>
              <a:t>best_accuracy</a:t>
            </a:r>
            <a:r>
              <a:rPr lang="en-US" sz="1600" dirty="0">
                <a:solidFill>
                  <a:srgbClr val="0B49CB"/>
                </a:solidFill>
                <a:latin typeface="Abadi" panose="020B0604020104020204" pitchFamily="34" charset="0"/>
              </a:rPr>
              <a:t>’ metric from </a:t>
            </a:r>
            <a:r>
              <a:rPr lang="en-US" sz="1600" dirty="0" err="1">
                <a:solidFill>
                  <a:srgbClr val="0B49CB"/>
                </a:solidFill>
                <a:latin typeface="Abadi" panose="020B0604020104020204" pitchFamily="34" charset="0"/>
              </a:rPr>
              <a:t>sklearn</a:t>
            </a:r>
            <a:r>
              <a:rPr lang="en-US" sz="1600" dirty="0">
                <a:solidFill>
                  <a:srgbClr val="0B49CB"/>
                </a:solidFill>
                <a:latin typeface="Abadi" panose="020B0604020104020204" pitchFamily="34" charset="0"/>
              </a:rPr>
              <a:t>.</a:t>
            </a:r>
          </a:p>
          <a:p>
            <a:pPr marL="0" indent="0">
              <a:spcBef>
                <a:spcPts val="1400"/>
              </a:spcBef>
              <a:buNone/>
            </a:pPr>
            <a:r>
              <a:rPr lang="en-US" sz="1600" dirty="0">
                <a:solidFill>
                  <a:srgbClr val="0B49CB"/>
                </a:solidFill>
                <a:latin typeface="Abadi" panose="020B0604020104020204" pitchFamily="34" charset="0"/>
              </a:rPr>
              <a:t>‘</a:t>
            </a:r>
            <a:r>
              <a:rPr lang="en-US" sz="1600" dirty="0" err="1">
                <a:solidFill>
                  <a:srgbClr val="0B49CB"/>
                </a:solidFill>
                <a:latin typeface="Abadi" panose="020B0604020104020204" pitchFamily="34" charset="0"/>
              </a:rPr>
              <a:t>Best_accuracy</a:t>
            </a:r>
            <a:r>
              <a:rPr lang="en-US" sz="1600" dirty="0">
                <a:solidFill>
                  <a:srgbClr val="0B49CB"/>
                </a:solidFill>
                <a:latin typeface="Abadi" panose="020B0604020104020204" pitchFamily="34" charset="0"/>
              </a:rPr>
              <a:t>’ for the </a:t>
            </a:r>
            <a:r>
              <a:rPr lang="en-US" sz="1600" i="1" dirty="0">
                <a:solidFill>
                  <a:srgbClr val="0B49CB"/>
                </a:solidFill>
                <a:latin typeface="Abadi" panose="020B0604020104020204" pitchFamily="34" charset="0"/>
              </a:rPr>
              <a:t>decision tree classifier </a:t>
            </a:r>
            <a:r>
              <a:rPr lang="en-US" sz="1600" dirty="0">
                <a:solidFill>
                  <a:srgbClr val="0B49CB"/>
                </a:solidFill>
                <a:latin typeface="Abadi" panose="020B0604020104020204" pitchFamily="34" charset="0"/>
              </a:rPr>
              <a:t>scores 0.875 on a 0.0 to 1.0 scale.</a:t>
            </a:r>
          </a:p>
          <a:p>
            <a:pPr marL="0" indent="0">
              <a:spcBef>
                <a:spcPts val="1400"/>
              </a:spcBef>
              <a:buNone/>
            </a:pPr>
            <a:r>
              <a:rPr lang="en-US" sz="1600" dirty="0">
                <a:solidFill>
                  <a:srgbClr val="0B49CB"/>
                </a:solidFill>
                <a:latin typeface="Abadi" panose="020B0604020104020204" pitchFamily="34" charset="0"/>
              </a:rPr>
              <a:t>So with </a:t>
            </a:r>
            <a:r>
              <a:rPr lang="en-US" sz="1600" i="1" dirty="0">
                <a:solidFill>
                  <a:srgbClr val="0B49CB"/>
                </a:solidFill>
                <a:latin typeface="Abadi" panose="020B0604020104020204" pitchFamily="34" charset="0"/>
              </a:rPr>
              <a:t>decision tree </a:t>
            </a:r>
            <a:r>
              <a:rPr lang="en-US" sz="1600" dirty="0">
                <a:solidFill>
                  <a:srgbClr val="0B49CB"/>
                </a:solidFill>
                <a:latin typeface="Abadi" panose="020B0604020104020204" pitchFamily="34" charset="0"/>
              </a:rPr>
              <a:t>we predict an 87.5 per cent likely successful </a:t>
            </a:r>
            <a:r>
              <a:rPr lang="en-US" sz="1600" dirty="0" err="1">
                <a:solidFill>
                  <a:srgbClr val="0B49CB"/>
                </a:solidFill>
                <a:latin typeface="Abadi" panose="020B0604020104020204" pitchFamily="34" charset="0"/>
              </a:rPr>
              <a:t>landing_outcome</a:t>
            </a:r>
            <a:r>
              <a:rPr lang="en-US" sz="1600" dirty="0">
                <a:solidFill>
                  <a:srgbClr val="0B49CB"/>
                </a:solidFill>
                <a:latin typeface="Abadi" panose="020B0604020104020204" pitchFamily="34" charset="0"/>
              </a:rPr>
              <a:t> for recovering a Falcon 9–type first stage rocket. </a:t>
            </a:r>
          </a:p>
        </p:txBody>
      </p:sp>
    </p:spTree>
    <p:extLst>
      <p:ext uri="{BB962C8B-B14F-4D97-AF65-F5344CB8AC3E}">
        <p14:creationId xmlns:p14="http://schemas.microsoft.com/office/powerpoint/2010/main" val="680398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71</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Decision Tree Confusion Matrix</a:t>
            </a:r>
            <a:endParaRPr lang="en-US" dirty="0">
              <a:solidFill>
                <a:srgbClr val="0B49CB"/>
              </a:solidFill>
            </a:endParaRPr>
          </a:p>
        </p:txBody>
      </p:sp>
      <p:pic>
        <p:nvPicPr>
          <p:cNvPr id="3" name="Picture 2" descr="A picture containing graphical user interface&#10;&#10;Description automatically generated">
            <a:extLst>
              <a:ext uri="{FF2B5EF4-FFF2-40B4-BE49-F238E27FC236}">
                <a16:creationId xmlns:a16="http://schemas.microsoft.com/office/drawing/2014/main" id="{38213FD6-9FB4-306E-F150-3D505452393B}"/>
              </a:ext>
            </a:extLst>
          </p:cNvPr>
          <p:cNvPicPr>
            <a:picLocks noChangeAspect="1"/>
          </p:cNvPicPr>
          <p:nvPr/>
        </p:nvPicPr>
        <p:blipFill>
          <a:blip r:embed="rId4"/>
          <a:stretch>
            <a:fillRect/>
          </a:stretch>
        </p:blipFill>
        <p:spPr>
          <a:xfrm>
            <a:off x="1380061" y="1407335"/>
            <a:ext cx="5355036" cy="4298601"/>
          </a:xfrm>
          <a:prstGeom prst="rect">
            <a:avLst/>
          </a:prstGeom>
        </p:spPr>
      </p:pic>
      <p:sp>
        <p:nvSpPr>
          <p:cNvPr id="7" name="Content Placeholder 4">
            <a:extLst>
              <a:ext uri="{FF2B5EF4-FFF2-40B4-BE49-F238E27FC236}">
                <a16:creationId xmlns:a16="http://schemas.microsoft.com/office/drawing/2014/main" id="{AE79C157-C4C4-B609-7EDA-390515231242}"/>
              </a:ext>
            </a:extLst>
          </p:cNvPr>
          <p:cNvSpPr txBox="1">
            <a:spLocks/>
          </p:cNvSpPr>
          <p:nvPr/>
        </p:nvSpPr>
        <p:spPr>
          <a:xfrm>
            <a:off x="7266039" y="1542064"/>
            <a:ext cx="3545900" cy="4473678"/>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endParaRPr lang="en-US" sz="5600" dirty="0">
              <a:solidFill>
                <a:schemeClr val="accent3">
                  <a:lumMod val="25000"/>
                </a:schemeClr>
              </a:solidFill>
              <a:latin typeface="Abadi" panose="020B0604020104020204" pitchFamily="34" charset="0"/>
            </a:endParaRPr>
          </a:p>
          <a:p>
            <a:pPr marL="0" indent="0">
              <a:spcBef>
                <a:spcPts val="1400"/>
              </a:spcBef>
              <a:buNone/>
            </a:pPr>
            <a:r>
              <a:rPr lang="en-US" sz="6400" dirty="0">
                <a:solidFill>
                  <a:srgbClr val="0B49CB"/>
                </a:solidFill>
                <a:latin typeface="Abadi" panose="020B0604020104020204" pitchFamily="34" charset="0"/>
              </a:rPr>
              <a:t>The confusion matrix for the decision tree classifier model shows that the classifier can distinguish between the different classes. The major problem is the false positives i.e., unsuccessful landing predicted as successful landing by the classifier.</a:t>
            </a:r>
          </a:p>
          <a:p>
            <a:pPr marL="0" indent="0">
              <a:spcBef>
                <a:spcPts val="1400"/>
              </a:spcBef>
              <a:buNone/>
            </a:pPr>
            <a:r>
              <a:rPr lang="en-US" sz="6400" dirty="0">
                <a:solidFill>
                  <a:srgbClr val="0B49CB"/>
                </a:solidFill>
                <a:latin typeface="Abadi" panose="020B0604020104020204" pitchFamily="34" charset="0"/>
              </a:rPr>
              <a:t>Because each classifier tested performed similarly for the given dataset, the confusion matrix turned out to be the same for each model type.</a:t>
            </a:r>
          </a:p>
          <a:p>
            <a:pPr marL="0" indent="0">
              <a:spcBef>
                <a:spcPts val="1400"/>
              </a:spcBef>
              <a:buNone/>
            </a:pPr>
            <a:r>
              <a:rPr lang="en-US" sz="6400" dirty="0">
                <a:solidFill>
                  <a:srgbClr val="0B49CB"/>
                </a:solidFill>
                <a:latin typeface="Abadi" panose="020B0604020104020204" pitchFamily="34" charset="0"/>
              </a:rPr>
              <a:t>The models predicted 12 successful landings when the ‘true label’ was successful (true positives).</a:t>
            </a:r>
          </a:p>
          <a:p>
            <a:pPr marL="0" indent="0">
              <a:spcBef>
                <a:spcPts val="1400"/>
              </a:spcBef>
              <a:buNone/>
            </a:pPr>
            <a:r>
              <a:rPr lang="en-US" sz="6400" dirty="0">
                <a:solidFill>
                  <a:srgbClr val="0B49CB"/>
                </a:solidFill>
                <a:latin typeface="Abadi" panose="020B0604020104020204" pitchFamily="34" charset="0"/>
              </a:rPr>
              <a:t>Whereas, the models predicted 3 successful landings when ‘truth’ was unsuccessful (false positives; upper right corner of the matrix).</a:t>
            </a:r>
          </a:p>
          <a:p>
            <a:pPr marL="0" indent="0">
              <a:spcBef>
                <a:spcPts val="1400"/>
              </a:spcBef>
              <a:buNone/>
            </a:pPr>
            <a:r>
              <a:rPr lang="en-US" sz="6400" dirty="0">
                <a:solidFill>
                  <a:srgbClr val="0B49CB"/>
                </a:solidFill>
                <a:latin typeface="Abadi" panose="020B0604020104020204" pitchFamily="34" charset="0"/>
              </a:rPr>
              <a:t>So, these models consistently ‘over-predicted’ successful landings.</a:t>
            </a:r>
          </a:p>
          <a:p>
            <a:pPr marL="0" indent="0">
              <a:spcBef>
                <a:spcPts val="1400"/>
              </a:spcBef>
              <a:buNone/>
            </a:pPr>
            <a:endParaRPr lang="en-US" sz="5600" dirty="0">
              <a:latin typeface="Abadi" panose="020B0604020104020204" pitchFamily="34" charset="0"/>
            </a:endParaRPr>
          </a:p>
          <a:p>
            <a:pPr marL="0" indent="0">
              <a:spcBef>
                <a:spcPts val="1400"/>
              </a:spcBef>
              <a:buNone/>
            </a:pPr>
            <a:endParaRPr lang="en-US" sz="1700" dirty="0">
              <a:latin typeface="Abadi" panose="020B0604020104020204" pitchFamily="34" charset="0"/>
            </a:endParaRPr>
          </a:p>
        </p:txBody>
      </p:sp>
    </p:spTree>
    <p:extLst>
      <p:ext uri="{BB962C8B-B14F-4D97-AF65-F5344CB8AC3E}">
        <p14:creationId xmlns:p14="http://schemas.microsoft.com/office/powerpoint/2010/main" val="1277958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72</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(1)</a:t>
            </a:r>
            <a:endParaRPr lang="en-US" dirty="0">
              <a:solidFill>
                <a:srgbClr val="0B49CB"/>
              </a:solidFill>
            </a:endParaRPr>
          </a:p>
        </p:txBody>
      </p:sp>
      <p:sp>
        <p:nvSpPr>
          <p:cNvPr id="6" name="object 4">
            <a:extLst>
              <a:ext uri="{FF2B5EF4-FFF2-40B4-BE49-F238E27FC236}">
                <a16:creationId xmlns:a16="http://schemas.microsoft.com/office/drawing/2014/main" id="{A394088E-F546-7440-A295-DEA3DE6A16C2}"/>
              </a:ext>
            </a:extLst>
          </p:cNvPr>
          <p:cNvSpPr txBox="1"/>
          <p:nvPr/>
        </p:nvSpPr>
        <p:spPr>
          <a:xfrm>
            <a:off x="1117600" y="1607161"/>
            <a:ext cx="9956800" cy="4440959"/>
          </a:xfrm>
          <a:prstGeom prst="rect">
            <a:avLst/>
          </a:prstGeom>
        </p:spPr>
        <p:txBody>
          <a:bodyPr vert="horz" wrap="square" lIns="0" tIns="62230" rIns="0" bIns="0" rtlCol="0">
            <a:spAutoFit/>
          </a:bodyPr>
          <a:lstStyle/>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From our SpaceX launch dataset analyses: </a:t>
            </a:r>
          </a:p>
          <a:p>
            <a:pPr marL="297815" indent="-285750">
              <a:lnSpc>
                <a:spcPct val="100000"/>
              </a:lnSpc>
              <a:spcBef>
                <a:spcPts val="490"/>
              </a:spcBef>
              <a:buClr>
                <a:srgbClr val="E28312"/>
              </a:buClr>
              <a:buFont typeface="Courier New" panose="02070309020205020404" pitchFamily="49" charset="0"/>
              <a:buChar char="o"/>
              <a:tabLst>
                <a:tab pos="196215" algn="l"/>
              </a:tabLst>
            </a:pPr>
            <a:endParaRPr lang="en-US" sz="1700" dirty="0">
              <a:solidFill>
                <a:srgbClr val="0B49CB"/>
              </a:solidFill>
              <a:latin typeface="Abadi" panose="020B0604020104020204" pitchFamily="34" charset="0"/>
              <a:cs typeface="Carlito"/>
            </a:endParaRP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Found an increase in </a:t>
            </a:r>
            <a:r>
              <a:rPr lang="en-US" sz="1700" i="1" dirty="0">
                <a:solidFill>
                  <a:srgbClr val="0B49CB"/>
                </a:solidFill>
                <a:latin typeface="Abadi" panose="020B0604020104020204" pitchFamily="34" charset="0"/>
                <a:cs typeface="Carlito"/>
              </a:rPr>
              <a:t>success rate for first stage landing outcomes </a:t>
            </a:r>
            <a:r>
              <a:rPr lang="en-US" sz="1700" dirty="0">
                <a:solidFill>
                  <a:srgbClr val="0B49CB"/>
                </a:solidFill>
                <a:latin typeface="Abadi" panose="020B0604020104020204" pitchFamily="34" charset="0"/>
                <a:cs typeface="Carlito"/>
              </a:rPr>
              <a:t>as ‘payload mass’, ‘flight numbers’, and ‘elapsed time’ increased.</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Launch Site KSC LC-39A had the highest success rate for first stage landing outcomes (77%).</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Launches into Orbits SSO and VLEO had high success for landing outcomes. Launches into orbits ES-L1, GEO, and HEO were also successful, but each had only one launch (i.e., only 1 data point each).</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While not directly related to our purpose in analyzing this SpaceX dataset, the launch data revealed a remarkable success rate in ‘mission outcomes’ (100  : 1).</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Using booster version Falcon 9 FT resulted in a high success rate for landing outcomes; esp. over the 0 - 6,000 kg payload range (14 successes : 4 failures).</a:t>
            </a: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73</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(2)</a:t>
            </a:r>
            <a:endParaRPr lang="en-US" dirty="0">
              <a:solidFill>
                <a:srgbClr val="0B49CB"/>
              </a:solidFill>
            </a:endParaRPr>
          </a:p>
        </p:txBody>
      </p:sp>
      <p:sp>
        <p:nvSpPr>
          <p:cNvPr id="5" name="object 4">
            <a:extLst>
              <a:ext uri="{FF2B5EF4-FFF2-40B4-BE49-F238E27FC236}">
                <a16:creationId xmlns:a16="http://schemas.microsoft.com/office/drawing/2014/main" id="{7A8CA891-FF37-B50C-9A93-FF90C96123FB}"/>
              </a:ext>
            </a:extLst>
          </p:cNvPr>
          <p:cNvSpPr txBox="1"/>
          <p:nvPr/>
        </p:nvSpPr>
        <p:spPr>
          <a:xfrm>
            <a:off x="1117600" y="1607161"/>
            <a:ext cx="9956800" cy="4702569"/>
          </a:xfrm>
          <a:prstGeom prst="rect">
            <a:avLst/>
          </a:prstGeom>
        </p:spPr>
        <p:txBody>
          <a:bodyPr vert="horz" wrap="square" lIns="0" tIns="62230" rIns="0" bIns="0" rtlCol="0">
            <a:spAutoFit/>
          </a:bodyPr>
          <a:lstStyle/>
          <a:p>
            <a:pPr marL="12065">
              <a:lnSpc>
                <a:spcPct val="100000"/>
              </a:lnSpc>
              <a:spcBef>
                <a:spcPts val="490"/>
              </a:spcBef>
              <a:buClr>
                <a:srgbClr val="E28312"/>
              </a:buClr>
              <a:tabLst>
                <a:tab pos="196215" algn="l"/>
              </a:tabLst>
            </a:pPr>
            <a:r>
              <a:rPr lang="en-US" sz="1700" dirty="0">
                <a:solidFill>
                  <a:srgbClr val="1C7DD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Furthermore, from our SpaceX launch dataset analyses:</a:t>
            </a:r>
          </a:p>
          <a:p>
            <a:pPr marL="12065">
              <a:lnSpc>
                <a:spcPct val="100000"/>
              </a:lnSpc>
              <a:spcBef>
                <a:spcPts val="490"/>
              </a:spcBef>
              <a:buClr>
                <a:srgbClr val="E28312"/>
              </a:buClr>
              <a:tabLst>
                <a:tab pos="196215" algn="l"/>
              </a:tabLst>
            </a:pPr>
            <a:r>
              <a:rPr lang="en-US" sz="1700" dirty="0">
                <a:solidFill>
                  <a:srgbClr val="0B49CB"/>
                </a:solidFill>
                <a:latin typeface="Abadi" panose="020B0604020104020204" pitchFamily="34" charset="0"/>
                <a:cs typeface="Carlito"/>
              </a:rPr>
              <a:t> </a:t>
            </a:r>
          </a:p>
          <a:p>
            <a:pPr marL="297815" indent="-285750">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Of the 4 classification models (classifiers) we built (</a:t>
            </a:r>
            <a:r>
              <a:rPr lang="en-US" sz="1700" dirty="0" err="1">
                <a:solidFill>
                  <a:srgbClr val="0B49CB"/>
                </a:solidFill>
                <a:latin typeface="Abadi" panose="020B0604020104020204" pitchFamily="34" charset="0"/>
                <a:cs typeface="Carlito"/>
              </a:rPr>
              <a:t>LogReg</a:t>
            </a:r>
            <a:r>
              <a:rPr lang="en-US" sz="1700" dirty="0">
                <a:solidFill>
                  <a:srgbClr val="0B49CB"/>
                </a:solidFill>
                <a:latin typeface="Abadi" panose="020B0604020104020204" pitchFamily="34" charset="0"/>
                <a:cs typeface="Carlito"/>
              </a:rPr>
              <a:t>, SVM, </a:t>
            </a:r>
            <a:r>
              <a:rPr lang="en-US" sz="1700" dirty="0" err="1">
                <a:solidFill>
                  <a:srgbClr val="0B49CB"/>
                </a:solidFill>
                <a:latin typeface="Abadi" panose="020B0604020104020204" pitchFamily="34" charset="0"/>
                <a:cs typeface="Carlito"/>
              </a:rPr>
              <a:t>DecisionTree</a:t>
            </a:r>
            <a:r>
              <a:rPr lang="en-US" sz="1700" dirty="0">
                <a:solidFill>
                  <a:srgbClr val="0B49CB"/>
                </a:solidFill>
                <a:latin typeface="Abadi" panose="020B0604020104020204" pitchFamily="34" charset="0"/>
                <a:cs typeface="Carlito"/>
              </a:rPr>
              <a:t>, KNN), each predicted 15 of the test set 18 landing outcomes correctly. Whereas, each predicted 3 successful landing outcomes incorrectly (3 false positive predictions).</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Each of the 4 classifiers scored well in predicting landing outcomes vis-a’-vis the test dataset using </a:t>
            </a:r>
            <a:r>
              <a:rPr lang="en-US" sz="1700" dirty="0" err="1">
                <a:solidFill>
                  <a:srgbClr val="0B49CB"/>
                </a:solidFill>
                <a:latin typeface="Abadi" panose="020B0604020104020204" pitchFamily="34" charset="0"/>
                <a:cs typeface="Carlito"/>
              </a:rPr>
              <a:t>sklearn</a:t>
            </a:r>
            <a:r>
              <a:rPr lang="en-US" sz="1700" dirty="0">
                <a:solidFill>
                  <a:srgbClr val="0B49CB"/>
                </a:solidFill>
                <a:latin typeface="Abadi" panose="020B0604020104020204" pitchFamily="34" charset="0"/>
                <a:cs typeface="Carlito"/>
              </a:rPr>
              <a:t> scoring metrics ‘score’, ‘f1_score’, ‘</a:t>
            </a:r>
            <a:r>
              <a:rPr lang="en-US" sz="1700" dirty="0" err="1">
                <a:solidFill>
                  <a:srgbClr val="0B49CB"/>
                </a:solidFill>
                <a:latin typeface="Abadi" panose="020B0604020104020204" pitchFamily="34" charset="0"/>
                <a:cs typeface="Carlito"/>
              </a:rPr>
              <a:t>best_score</a:t>
            </a:r>
            <a:r>
              <a:rPr lang="en-US" sz="1700" dirty="0">
                <a:solidFill>
                  <a:srgbClr val="0B49CB"/>
                </a:solidFill>
                <a:latin typeface="Abadi" panose="020B0604020104020204" pitchFamily="34" charset="0"/>
                <a:cs typeface="Carlito"/>
              </a:rPr>
              <a:t>’ (all scores greater were than 0.8 or 80%).</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The </a:t>
            </a:r>
            <a:r>
              <a:rPr lang="en-US" sz="1700" dirty="0" err="1">
                <a:solidFill>
                  <a:srgbClr val="0B49CB"/>
                </a:solidFill>
                <a:latin typeface="Abadi" panose="020B0604020104020204" pitchFamily="34" charset="0"/>
                <a:cs typeface="Carlito"/>
              </a:rPr>
              <a:t>DecisionTree</a:t>
            </a:r>
            <a:r>
              <a:rPr lang="en-US" sz="1700" dirty="0">
                <a:solidFill>
                  <a:srgbClr val="0B49CB"/>
                </a:solidFill>
                <a:latin typeface="Abadi" panose="020B0604020104020204" pitchFamily="34" charset="0"/>
                <a:cs typeface="Carlito"/>
              </a:rPr>
              <a:t> classifier scored the best : f1_score = 0.88; </a:t>
            </a:r>
            <a:r>
              <a:rPr lang="en-US" sz="1700" dirty="0" err="1">
                <a:solidFill>
                  <a:srgbClr val="0B49CB"/>
                </a:solidFill>
                <a:latin typeface="Abadi" panose="020B0604020104020204" pitchFamily="34" charset="0"/>
                <a:cs typeface="Carlito"/>
              </a:rPr>
              <a:t>best_accuracy</a:t>
            </a:r>
            <a:r>
              <a:rPr lang="en-US" sz="1700" dirty="0">
                <a:solidFill>
                  <a:srgbClr val="0B49CB"/>
                </a:solidFill>
                <a:latin typeface="Abadi" panose="020B0604020104020204" pitchFamily="34" charset="0"/>
                <a:cs typeface="Carlito"/>
              </a:rPr>
              <a:t> = 0.88 (to as high as 0.9)</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These accuracies show that </a:t>
            </a:r>
            <a:r>
              <a:rPr lang="en-US" sz="1700" dirty="0" err="1">
                <a:solidFill>
                  <a:srgbClr val="0B49CB"/>
                </a:solidFill>
                <a:latin typeface="Abadi" panose="020B0604020104020204" pitchFamily="34" charset="0"/>
                <a:cs typeface="Carlito"/>
              </a:rPr>
              <a:t>SpaceY</a:t>
            </a:r>
            <a:r>
              <a:rPr lang="en-US" sz="1700" dirty="0">
                <a:solidFill>
                  <a:srgbClr val="0B49CB"/>
                </a:solidFill>
                <a:latin typeface="Abadi" panose="020B0604020104020204" pitchFamily="34" charset="0"/>
                <a:cs typeface="Carlito"/>
              </a:rPr>
              <a:t> can successfully use these classifiers to predict first stage landing outcomes.</a:t>
            </a:r>
          </a:p>
          <a:p>
            <a:pPr marL="297815" indent="-285750">
              <a:lnSpc>
                <a:spcPct val="100000"/>
              </a:lnSpc>
              <a:spcBef>
                <a:spcPts val="490"/>
              </a:spcBef>
              <a:buClr>
                <a:srgbClr val="E28312"/>
              </a:buClr>
              <a:buFont typeface="Courier New" panose="02070309020205020404" pitchFamily="49" charset="0"/>
              <a:buChar char="o"/>
              <a:tabLst>
                <a:tab pos="196215" algn="l"/>
              </a:tabLst>
            </a:pPr>
            <a:r>
              <a:rPr lang="en-US" sz="1700" dirty="0">
                <a:solidFill>
                  <a:srgbClr val="0B49CB"/>
                </a:solidFill>
                <a:latin typeface="Abadi" panose="020B0604020104020204" pitchFamily="34" charset="0"/>
                <a:cs typeface="Carlito"/>
              </a:rPr>
              <a:t>More data from more Falcon 9 launches should be collected and wrangled to up-date (and verify) the best machine learning model and to improve the prediction accuracy.</a:t>
            </a: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a:p>
            <a:pPr marL="195580" indent="-183515">
              <a:lnSpc>
                <a:spcPct val="100000"/>
              </a:lnSpc>
              <a:spcBef>
                <a:spcPts val="490"/>
              </a:spcBef>
              <a:buClr>
                <a:srgbClr val="E28312"/>
              </a:buClr>
              <a:buChar char="◦"/>
              <a:tabLst>
                <a:tab pos="196215" algn="l"/>
              </a:tabLst>
            </a:pPr>
            <a:endParaRPr lang="en-US" sz="2000" dirty="0">
              <a:solidFill>
                <a:srgbClr val="404040"/>
              </a:solidFill>
              <a:latin typeface="Carlito"/>
              <a:cs typeface="Carlito"/>
            </a:endParaRPr>
          </a:p>
        </p:txBody>
      </p:sp>
    </p:spTree>
    <p:extLst>
      <p:ext uri="{BB962C8B-B14F-4D97-AF65-F5344CB8AC3E}">
        <p14:creationId xmlns:p14="http://schemas.microsoft.com/office/powerpoint/2010/main" val="3327203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rgbClr val="0B49CB"/>
                </a:solidFill>
                <a:latin typeface="Abadi" panose="020B0604020104020204" pitchFamily="34" charset="0"/>
              </a:rPr>
              <a:t>We include any relevant assets like Python code snippets, SQL queries, charts, Notebook outputs, or data sets that we may have created during this project</a:t>
            </a:r>
          </a:p>
          <a:p>
            <a:pPr>
              <a:lnSpc>
                <a:spcPct val="100000"/>
              </a:lnSpc>
              <a:spcBef>
                <a:spcPts val="1400"/>
              </a:spcBef>
            </a:pPr>
            <a:endParaRPr lang="en-US" sz="2200" dirty="0">
              <a:solidFill>
                <a:srgbClr val="0B49CB"/>
              </a:solidFill>
              <a:latin typeface="Abadi" panose="020B0604020104020204" pitchFamily="34" charset="0"/>
            </a:endParaRPr>
          </a:p>
          <a:p>
            <a:pPr>
              <a:lnSpc>
                <a:spcPct val="100000"/>
              </a:lnSpc>
              <a:spcBef>
                <a:spcPts val="1400"/>
              </a:spcBef>
            </a:pPr>
            <a:r>
              <a:rPr lang="en-US" sz="2200" dirty="0">
                <a:solidFill>
                  <a:srgbClr val="0B49CB"/>
                </a:solidFill>
                <a:latin typeface="Abadi" panose="020B0604020104020204" pitchFamily="34" charset="0"/>
              </a:rPr>
              <a:t>Continue</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3"/>
          <p:cNvSpPr>
            <a:spLocks noGrp="1"/>
          </p:cNvSpPr>
          <p:nvPr>
            <p:ph sz="half" idx="4294967295"/>
          </p:nvPr>
        </p:nvSpPr>
        <p:spPr>
          <a:xfrm>
            <a:off x="770011" y="1859522"/>
            <a:ext cx="10515600" cy="4374130"/>
          </a:xfrm>
          <a:prstGeom prst="rect">
            <a:avLst/>
          </a:prstGeom>
        </p:spPr>
        <p:txBody>
          <a:bodyPr>
            <a:normAutofit/>
          </a:bodyPr>
          <a:lstStyle/>
          <a:p>
            <a:pPr marL="0" indent="0">
              <a:lnSpc>
                <a:spcPct val="100000"/>
              </a:lnSpc>
              <a:spcBef>
                <a:spcPts val="1400"/>
              </a:spcBef>
              <a:buNone/>
            </a:pPr>
            <a:r>
              <a:rPr lang="en-US" sz="1700" b="0" i="0" dirty="0">
                <a:solidFill>
                  <a:srgbClr val="0B49CB"/>
                </a:solidFill>
                <a:effectLst/>
                <a:latin typeface="Abadi" panose="020B0604020104020204" pitchFamily="34" charset="0"/>
              </a:rPr>
              <a:t>1. SpaceX launch </a:t>
            </a:r>
            <a:r>
              <a:rPr lang="en-US" sz="1700" dirty="0">
                <a:solidFill>
                  <a:srgbClr val="0B49CB"/>
                </a:solidFill>
                <a:latin typeface="Abadi" panose="020B0604020104020204" pitchFamily="34" charset="0"/>
              </a:rPr>
              <a:t>d</a:t>
            </a:r>
            <a:r>
              <a:rPr lang="en-US" sz="1700" b="0" i="0" dirty="0">
                <a:solidFill>
                  <a:srgbClr val="0B49CB"/>
                </a:solidFill>
                <a:effectLst/>
                <a:latin typeface="Abadi" panose="020B0604020104020204" pitchFamily="34" charset="0"/>
              </a:rPr>
              <a:t>ata </a:t>
            </a:r>
            <a:r>
              <a:rPr lang="en-US" sz="1700" dirty="0">
                <a:solidFill>
                  <a:srgbClr val="0B49CB"/>
                </a:solidFill>
                <a:latin typeface="Abadi" panose="020B0604020104020204" pitchFamily="34" charset="0"/>
              </a:rPr>
              <a:t>s</a:t>
            </a:r>
            <a:r>
              <a:rPr lang="en-US" sz="1700" b="0" i="0" dirty="0">
                <a:solidFill>
                  <a:srgbClr val="0B49CB"/>
                </a:solidFill>
                <a:effectLst/>
                <a:latin typeface="Abadi" panose="020B0604020104020204" pitchFamily="34" charset="0"/>
              </a:rPr>
              <a:t>ource : List of Falcon 9 and Falcon Heavy launches. Retrieved from</a:t>
            </a:r>
          </a:p>
          <a:p>
            <a:pPr marL="457200" lvl="1" indent="0">
              <a:lnSpc>
                <a:spcPct val="100000"/>
              </a:lnSpc>
              <a:spcBef>
                <a:spcPts val="1400"/>
              </a:spcBef>
              <a:buNone/>
            </a:pPr>
            <a:r>
              <a:rPr lang="en-US" sz="1700" dirty="0">
                <a:solidFill>
                  <a:srgbClr val="0B49CB"/>
                </a:solidFill>
                <a:latin typeface="Abadi" panose="020B0604020104020204" pitchFamily="34" charset="0"/>
                <a:hlinkClick r:id="rId4">
                  <a:extLst>
                    <a:ext uri="{A12FA001-AC4F-418D-AE19-62706E023703}">
                      <ahyp:hlinkClr xmlns:ahyp="http://schemas.microsoft.com/office/drawing/2018/hyperlinkcolor" val="tx"/>
                    </a:ext>
                  </a:extLst>
                </a:hlinkClick>
              </a:rPr>
              <a:t> https://en.wikipedia.org/wiki/List_of_Falcon_9_and_Falcon_Heavy_launches</a:t>
            </a:r>
            <a:endParaRPr lang="en-US" sz="1700" dirty="0">
              <a:solidFill>
                <a:srgbClr val="0B49CB"/>
              </a:solidFill>
              <a:latin typeface="Abadi" panose="020B0604020104020204" pitchFamily="34" charset="0"/>
            </a:endParaRPr>
          </a:p>
          <a:p>
            <a:pPr marL="0" indent="0">
              <a:lnSpc>
                <a:spcPct val="100000"/>
              </a:lnSpc>
              <a:spcBef>
                <a:spcPts val="1295"/>
              </a:spcBef>
              <a:buNone/>
            </a:pPr>
            <a:r>
              <a:rPr lang="en-US" sz="1700" dirty="0">
                <a:solidFill>
                  <a:srgbClr val="0B49CB"/>
                </a:solidFill>
                <a:latin typeface="Abadi" panose="020B0604020104020204" pitchFamily="34" charset="0"/>
              </a:rPr>
              <a:t>2. </a:t>
            </a:r>
            <a:r>
              <a:rPr lang="en-US" sz="1800" dirty="0">
                <a:solidFill>
                  <a:srgbClr val="0B49CB"/>
                </a:solidFill>
                <a:uFill>
                  <a:solidFill>
                    <a:srgbClr val="404040"/>
                  </a:solidFill>
                </a:uFill>
                <a:latin typeface="Carlito"/>
                <a:cs typeface="Carlito"/>
              </a:rPr>
              <a:t>GitHub </a:t>
            </a:r>
            <a:r>
              <a:rPr lang="en-US" sz="1800" spc="-10" dirty="0">
                <a:solidFill>
                  <a:srgbClr val="0B49CB"/>
                </a:solidFill>
                <a:uFill>
                  <a:solidFill>
                    <a:srgbClr val="404040"/>
                  </a:solidFill>
                </a:uFill>
                <a:latin typeface="Carlito"/>
                <a:cs typeface="Carlito"/>
              </a:rPr>
              <a:t>repository</a:t>
            </a:r>
            <a:r>
              <a:rPr lang="en-US" sz="1800" spc="-40" dirty="0">
                <a:solidFill>
                  <a:srgbClr val="0B49CB"/>
                </a:solidFill>
                <a:uFill>
                  <a:solidFill>
                    <a:srgbClr val="404040"/>
                  </a:solidFill>
                </a:uFill>
                <a:latin typeface="Carlito"/>
                <a:cs typeface="Carlito"/>
              </a:rPr>
              <a:t> </a:t>
            </a:r>
            <a:r>
              <a:rPr lang="en-US" sz="1800" spc="-5" dirty="0">
                <a:solidFill>
                  <a:srgbClr val="0B49CB"/>
                </a:solidFill>
                <a:uFill>
                  <a:solidFill>
                    <a:srgbClr val="404040"/>
                  </a:solidFill>
                </a:uFill>
                <a:latin typeface="Carlito"/>
                <a:cs typeface="Carlito"/>
              </a:rPr>
              <a:t>url:</a:t>
            </a:r>
            <a:endParaRPr lang="en-US" sz="1800" dirty="0">
              <a:solidFill>
                <a:srgbClr val="0B49CB"/>
              </a:solidFill>
              <a:latin typeface="Carlito"/>
              <a:cs typeface="Carlito"/>
            </a:endParaRPr>
          </a:p>
          <a:p>
            <a:pPr marL="241300" lvl="1" indent="0">
              <a:lnSpc>
                <a:spcPct val="100000"/>
              </a:lnSpc>
              <a:spcBef>
                <a:spcPts val="1200"/>
              </a:spcBef>
              <a:buNone/>
            </a:pPr>
            <a:r>
              <a:rPr lang="en-US" sz="1700" spc="-10" dirty="0">
                <a:solidFill>
                  <a:srgbClr val="800080"/>
                </a:solidFill>
                <a:uFill>
                  <a:solidFill>
                    <a:srgbClr val="800080"/>
                  </a:solidFill>
                </a:uFill>
                <a:latin typeface="Abadi" panose="020B0604020104020204" pitchFamily="34" charset="0"/>
                <a:cs typeface="Carlito"/>
              </a:rPr>
              <a:t> https://github.com/efjacobi/IBM-Professional-Certificate-DS-CAPSTONE-efjacobi</a:t>
            </a:r>
            <a:endParaRPr lang="en-US" sz="1600" dirty="0">
              <a:latin typeface="Carlito"/>
              <a:cs typeface="Carlito"/>
            </a:endParaRPr>
          </a:p>
          <a:p>
            <a:pPr>
              <a:lnSpc>
                <a:spcPct val="100000"/>
              </a:lnSpc>
              <a:spcBef>
                <a:spcPts val="40"/>
              </a:spcBef>
            </a:pPr>
            <a:endParaRPr lang="en-US" sz="1600" dirty="0">
              <a:latin typeface="Carlito"/>
              <a:cs typeface="Carlito"/>
            </a:endParaRPr>
          </a:p>
          <a:p>
            <a:pPr marL="0" indent="0">
              <a:lnSpc>
                <a:spcPct val="100000"/>
              </a:lnSpc>
              <a:spcBef>
                <a:spcPts val="5"/>
              </a:spcBef>
              <a:buNone/>
            </a:pPr>
            <a:r>
              <a:rPr lang="en-US" sz="1700" dirty="0">
                <a:solidFill>
                  <a:srgbClr val="0B49CB"/>
                </a:solidFill>
                <a:latin typeface="Abadi" panose="020B0604020104020204" pitchFamily="34" charset="0"/>
              </a:rPr>
              <a:t>3. Thankful Recognition to Instructors and Contributors (IBM Skills </a:t>
            </a:r>
            <a:r>
              <a:rPr lang="en-US" sz="1700">
                <a:solidFill>
                  <a:srgbClr val="0B49CB"/>
                </a:solidFill>
                <a:latin typeface="Abadi" panose="020B0604020104020204" pitchFamily="34" charset="0"/>
              </a:rPr>
              <a:t>Network personnel):</a:t>
            </a:r>
            <a:endParaRPr lang="en-US" sz="1800" dirty="0">
              <a:solidFill>
                <a:srgbClr val="0B49CB"/>
              </a:solidFill>
              <a:latin typeface="Carlito"/>
              <a:cs typeface="Carlito"/>
            </a:endParaRPr>
          </a:p>
          <a:p>
            <a:pPr marL="0" indent="0" algn="l">
              <a:buNone/>
            </a:pPr>
            <a:r>
              <a:rPr lang="en-US" sz="1800" dirty="0">
                <a:solidFill>
                  <a:srgbClr val="24292F"/>
                </a:solidFill>
                <a:latin typeface="-apple-system"/>
              </a:rPr>
              <a:t>      </a:t>
            </a:r>
            <a:r>
              <a:rPr lang="en-US" sz="1600" i="0" dirty="0" err="1">
                <a:solidFill>
                  <a:srgbClr val="24292F"/>
                </a:solidFill>
                <a:effectLst/>
                <a:latin typeface="Abadi" panose="020B0604020104020204" pitchFamily="34" charset="0"/>
              </a:rPr>
              <a:t>Rav</a:t>
            </a:r>
            <a:r>
              <a:rPr lang="en-US" sz="1600" i="0" dirty="0">
                <a:solidFill>
                  <a:srgbClr val="24292F"/>
                </a:solidFill>
                <a:effectLst/>
                <a:latin typeface="Abadi" panose="020B0604020104020204" pitchFamily="34" charset="0"/>
              </a:rPr>
              <a:t> Ahuja, Alex </a:t>
            </a:r>
            <a:r>
              <a:rPr lang="en-US" sz="1600" i="0" dirty="0" err="1">
                <a:solidFill>
                  <a:srgbClr val="24292F"/>
                </a:solidFill>
                <a:effectLst/>
                <a:latin typeface="Abadi" panose="020B0604020104020204" pitchFamily="34" charset="0"/>
              </a:rPr>
              <a:t>Aklson</a:t>
            </a:r>
            <a:r>
              <a:rPr lang="en-US" sz="1600" i="0" dirty="0">
                <a:solidFill>
                  <a:srgbClr val="24292F"/>
                </a:solidFill>
                <a:effectLst/>
                <a:latin typeface="Abadi" panose="020B0604020104020204" pitchFamily="34" charset="0"/>
              </a:rPr>
              <a:t>, Svetlana Levitan, Romeo </a:t>
            </a:r>
            <a:r>
              <a:rPr lang="en-US" sz="1600" i="0" dirty="0" err="1">
                <a:solidFill>
                  <a:srgbClr val="24292F"/>
                </a:solidFill>
                <a:effectLst/>
                <a:latin typeface="Abadi" panose="020B0604020104020204" pitchFamily="34" charset="0"/>
              </a:rPr>
              <a:t>Kienzler</a:t>
            </a:r>
            <a:r>
              <a:rPr lang="en-US" sz="1600" i="0" dirty="0">
                <a:solidFill>
                  <a:srgbClr val="24292F"/>
                </a:solidFill>
                <a:effectLst/>
                <a:latin typeface="Abadi" panose="020B0604020104020204" pitchFamily="34" charset="0"/>
              </a:rPr>
              <a:t>, Joseph </a:t>
            </a:r>
            <a:r>
              <a:rPr lang="en-US" sz="1600" i="0" dirty="0" err="1">
                <a:solidFill>
                  <a:srgbClr val="24292F"/>
                </a:solidFill>
                <a:effectLst/>
                <a:latin typeface="Abadi" panose="020B0604020104020204" pitchFamily="34" charset="0"/>
              </a:rPr>
              <a:t>Santarcangelo</a:t>
            </a:r>
            <a:r>
              <a:rPr lang="en-US" sz="1600" i="0" dirty="0">
                <a:solidFill>
                  <a:srgbClr val="24292F"/>
                </a:solidFill>
                <a:effectLst/>
                <a:latin typeface="Abadi" panose="020B0604020104020204" pitchFamily="34" charset="0"/>
              </a:rPr>
              <a:t>, Azim </a:t>
            </a:r>
            <a:r>
              <a:rPr lang="en-US" sz="1600" i="0" dirty="0" err="1">
                <a:solidFill>
                  <a:srgbClr val="24292F"/>
                </a:solidFill>
                <a:effectLst/>
                <a:latin typeface="Abadi" panose="020B0604020104020204" pitchFamily="34" charset="0"/>
              </a:rPr>
              <a:t>Hirjani</a:t>
            </a:r>
            <a:r>
              <a:rPr lang="en-US" sz="1600" i="0" dirty="0">
                <a:solidFill>
                  <a:srgbClr val="24292F"/>
                </a:solidFill>
                <a:effectLst/>
                <a:latin typeface="Abadi" panose="020B0604020104020204" pitchFamily="34" charset="0"/>
              </a:rPr>
              <a:t>, Yan Luo, Lakshmi Holla, </a:t>
            </a:r>
            <a:r>
              <a:rPr lang="en-US" sz="1600" i="0" dirty="0" err="1">
                <a:solidFill>
                  <a:srgbClr val="24292F"/>
                </a:solidFill>
                <a:effectLst/>
                <a:latin typeface="Abadi" panose="020B0604020104020204" pitchFamily="34" charset="0"/>
              </a:rPr>
              <a:t>Rav</a:t>
            </a:r>
            <a:r>
              <a:rPr lang="en-US" sz="1600" i="0" dirty="0">
                <a:solidFill>
                  <a:srgbClr val="24292F"/>
                </a:solidFill>
                <a:effectLst/>
                <a:latin typeface="Abadi" panose="020B0604020104020204" pitchFamily="34" charset="0"/>
              </a:rPr>
              <a:t> </a:t>
            </a:r>
            <a:r>
              <a:rPr lang="en-US" sz="1600" i="0" dirty="0" err="1">
                <a:solidFill>
                  <a:srgbClr val="24292F"/>
                </a:solidFill>
                <a:effectLst/>
                <a:latin typeface="Abadi" panose="020B0604020104020204" pitchFamily="34" charset="0"/>
              </a:rPr>
              <a:t>Ahija</a:t>
            </a:r>
            <a:r>
              <a:rPr lang="en-US" sz="1600" i="0" dirty="0">
                <a:solidFill>
                  <a:srgbClr val="24292F"/>
                </a:solidFill>
                <a:effectLst/>
                <a:latin typeface="Abadi" panose="020B0604020104020204" pitchFamily="34" charset="0"/>
              </a:rPr>
              <a:t>, Grace Parker, Rachael Jones, Alex Jones, Kathleen Bergner, Bella West, </a:t>
            </a:r>
            <a:r>
              <a:rPr lang="en-US" sz="1600" i="0" dirty="0" err="1">
                <a:solidFill>
                  <a:srgbClr val="24292F"/>
                </a:solidFill>
                <a:effectLst/>
                <a:latin typeface="Abadi" panose="020B0604020104020204" pitchFamily="34" charset="0"/>
              </a:rPr>
              <a:t>Simer</a:t>
            </a:r>
            <a:r>
              <a:rPr lang="en-US" sz="1600" i="0" dirty="0">
                <a:solidFill>
                  <a:srgbClr val="24292F"/>
                </a:solidFill>
                <a:effectLst/>
                <a:latin typeface="Abadi" panose="020B0604020104020204" pitchFamily="34" charset="0"/>
              </a:rPr>
              <a:t> Preet, Lauren Hall, Hunter Bay, Tanya Singh, Om Singh, Malika Singla, Diwakar </a:t>
            </a:r>
            <a:r>
              <a:rPr lang="en-US" sz="1600" i="0" dirty="0" err="1">
                <a:solidFill>
                  <a:srgbClr val="24292F"/>
                </a:solidFill>
                <a:effectLst/>
                <a:latin typeface="Abadi" panose="020B0604020104020204" pitchFamily="34" charset="0"/>
              </a:rPr>
              <a:t>Chaubey</a:t>
            </a:r>
            <a:r>
              <a:rPr lang="en-US" sz="1600" i="0" dirty="0">
                <a:solidFill>
                  <a:srgbClr val="24292F"/>
                </a:solidFill>
                <a:effectLst/>
                <a:latin typeface="Abadi" panose="020B0604020104020204" pitchFamily="34" charset="0"/>
              </a:rPr>
              <a:t>, </a:t>
            </a:r>
            <a:r>
              <a:rPr lang="en-US" sz="1600" i="0" dirty="0" err="1">
                <a:solidFill>
                  <a:srgbClr val="24292F"/>
                </a:solidFill>
                <a:effectLst/>
                <a:latin typeface="Abadi" panose="020B0604020104020204" pitchFamily="34" charset="0"/>
              </a:rPr>
              <a:t>Duvvana</a:t>
            </a:r>
            <a:r>
              <a:rPr lang="en-US" sz="1600" i="0" dirty="0">
                <a:solidFill>
                  <a:srgbClr val="24292F"/>
                </a:solidFill>
                <a:effectLst/>
                <a:latin typeface="Abadi" panose="020B0604020104020204" pitchFamily="34" charset="0"/>
              </a:rPr>
              <a:t> </a:t>
            </a:r>
            <a:r>
              <a:rPr lang="en-US" sz="1600" i="0" dirty="0" err="1">
                <a:solidFill>
                  <a:srgbClr val="24292F"/>
                </a:solidFill>
                <a:effectLst/>
                <a:latin typeface="Abadi" panose="020B0604020104020204" pitchFamily="34" charset="0"/>
              </a:rPr>
              <a:t>Mrutyunjaya</a:t>
            </a:r>
            <a:r>
              <a:rPr lang="en-US" sz="1600" i="0" dirty="0">
                <a:solidFill>
                  <a:srgbClr val="24292F"/>
                </a:solidFill>
                <a:effectLst/>
                <a:latin typeface="Abadi" panose="020B0604020104020204" pitchFamily="34" charset="0"/>
              </a:rPr>
              <a:t> Naidu, Rose Malcom, Jan Findlay, Himanshu Birla, Rishi Pandey, Ayushi Jain, Maureen </a:t>
            </a:r>
            <a:r>
              <a:rPr lang="en-US" sz="1600" i="0" dirty="0" err="1">
                <a:solidFill>
                  <a:srgbClr val="24292F"/>
                </a:solidFill>
                <a:effectLst/>
                <a:latin typeface="Abadi" panose="020B0604020104020204" pitchFamily="34" charset="0"/>
              </a:rPr>
              <a:t>McElaney</a:t>
            </a:r>
            <a:r>
              <a:rPr lang="en-US" sz="1600" i="0" dirty="0">
                <a:solidFill>
                  <a:srgbClr val="24292F"/>
                </a:solidFill>
                <a:effectLst/>
                <a:latin typeface="Abadi" panose="020B0604020104020204" pitchFamily="34" charset="0"/>
              </a:rPr>
              <a:t>, Patrick </a:t>
            </a:r>
            <a:r>
              <a:rPr lang="en-US" sz="1600" i="0" dirty="0" err="1">
                <a:solidFill>
                  <a:srgbClr val="24292F"/>
                </a:solidFill>
                <a:effectLst/>
                <a:latin typeface="Abadi" panose="020B0604020104020204" pitchFamily="34" charset="0"/>
              </a:rPr>
              <a:t>Titzler</a:t>
            </a:r>
            <a:r>
              <a:rPr lang="en-US" sz="1600" i="0" dirty="0">
                <a:solidFill>
                  <a:srgbClr val="24292F"/>
                </a:solidFill>
                <a:effectLst/>
                <a:latin typeface="Abadi" panose="020B0604020104020204" pitchFamily="34" charset="0"/>
              </a:rPr>
              <a:t>, Hafsah </a:t>
            </a:r>
            <a:r>
              <a:rPr lang="en-US" sz="1600" dirty="0" err="1">
                <a:solidFill>
                  <a:srgbClr val="24292F"/>
                </a:solidFill>
                <a:latin typeface="Abadi" panose="020B0604020104020204" pitchFamily="34" charset="0"/>
              </a:rPr>
              <a:t>L</a:t>
            </a:r>
            <a:r>
              <a:rPr lang="en-US" sz="1600" i="0" dirty="0" err="1">
                <a:solidFill>
                  <a:srgbClr val="24292F"/>
                </a:solidFill>
                <a:effectLst/>
                <a:latin typeface="Abadi" panose="020B0604020104020204" pitchFamily="34" charset="0"/>
              </a:rPr>
              <a:t>akhaney</a:t>
            </a:r>
            <a:r>
              <a:rPr lang="en-US" sz="1600" i="0" dirty="0">
                <a:solidFill>
                  <a:srgbClr val="24292F"/>
                </a:solidFill>
                <a:effectLst/>
                <a:latin typeface="Abadi" panose="020B0604020104020204" pitchFamily="34" charset="0"/>
              </a:rPr>
              <a:t>, Sonali </a:t>
            </a:r>
            <a:r>
              <a:rPr lang="en-US" sz="1600" i="0" dirty="0" err="1">
                <a:solidFill>
                  <a:srgbClr val="24292F"/>
                </a:solidFill>
                <a:effectLst/>
                <a:latin typeface="Abadi" panose="020B0604020104020204" pitchFamily="34" charset="0"/>
              </a:rPr>
              <a:t>Surange</a:t>
            </a:r>
            <a:r>
              <a:rPr lang="en-US" sz="1600" i="0" dirty="0">
                <a:solidFill>
                  <a:srgbClr val="24292F"/>
                </a:solidFill>
                <a:effectLst/>
                <a:latin typeface="Abadi" panose="020B0604020104020204" pitchFamily="34" charset="0"/>
              </a:rPr>
              <a:t>, Nick </a:t>
            </a:r>
            <a:r>
              <a:rPr lang="en-US" sz="1600" i="0" dirty="0" err="1">
                <a:solidFill>
                  <a:srgbClr val="24292F"/>
                </a:solidFill>
                <a:effectLst/>
                <a:latin typeface="Abadi" panose="020B0604020104020204" pitchFamily="34" charset="0"/>
              </a:rPr>
              <a:t>Penthreath</a:t>
            </a:r>
            <a:r>
              <a:rPr lang="en-US" sz="1600" i="0" dirty="0">
                <a:solidFill>
                  <a:srgbClr val="24292F"/>
                </a:solidFill>
                <a:effectLst/>
                <a:latin typeface="Abadi" panose="020B0604020104020204" pitchFamily="34" charset="0"/>
              </a:rPr>
              <a:t>, Neil McKinnon, Sonali Gupta, Simran Garg, Matt </a:t>
            </a:r>
            <a:r>
              <a:rPr lang="en-US" sz="1600" i="0" dirty="0" err="1">
                <a:solidFill>
                  <a:srgbClr val="24292F"/>
                </a:solidFill>
                <a:effectLst/>
                <a:latin typeface="Abadi" panose="020B0604020104020204" pitchFamily="34" charset="0"/>
              </a:rPr>
              <a:t>Ockenfelds</a:t>
            </a:r>
            <a:r>
              <a:rPr lang="en-US" sz="1600" i="0" dirty="0">
                <a:solidFill>
                  <a:srgbClr val="24292F"/>
                </a:solidFill>
                <a:effectLst/>
                <a:latin typeface="Abadi" panose="020B0604020104020204" pitchFamily="34" charset="0"/>
              </a:rPr>
              <a:t>, Charlie Money, </a:t>
            </a:r>
            <a:r>
              <a:rPr lang="en-US" sz="1600" i="0" dirty="0" err="1">
                <a:solidFill>
                  <a:srgbClr val="24292F"/>
                </a:solidFill>
                <a:effectLst/>
                <a:latin typeface="Abadi" panose="020B0604020104020204" pitchFamily="34" charset="0"/>
              </a:rPr>
              <a:t>Eboney</a:t>
            </a:r>
            <a:r>
              <a:rPr lang="en-US" sz="1600" i="0" dirty="0">
                <a:solidFill>
                  <a:srgbClr val="24292F"/>
                </a:solidFill>
                <a:effectLst/>
                <a:latin typeface="Abadi" panose="020B0604020104020204" pitchFamily="34" charset="0"/>
              </a:rPr>
              <a:t> Hinds, Sunny Anderson, </a:t>
            </a:r>
            <a:r>
              <a:rPr lang="en-US" sz="1600" i="0" dirty="0" err="1">
                <a:solidFill>
                  <a:srgbClr val="24292F"/>
                </a:solidFill>
                <a:effectLst/>
                <a:latin typeface="Abadi" panose="020B0604020104020204" pitchFamily="34" charset="0"/>
              </a:rPr>
              <a:t>Pradnya</a:t>
            </a:r>
            <a:r>
              <a:rPr lang="en-US" sz="1600" i="0" dirty="0">
                <a:solidFill>
                  <a:srgbClr val="24292F"/>
                </a:solidFill>
                <a:effectLst/>
                <a:latin typeface="Abadi" panose="020B0604020104020204" pitchFamily="34" charset="0"/>
              </a:rPr>
              <a:t> B,  Lavanya T S</a:t>
            </a:r>
          </a:p>
          <a:p>
            <a:pPr marL="0" indent="0">
              <a:lnSpc>
                <a:spcPct val="100000"/>
              </a:lnSpc>
              <a:spcBef>
                <a:spcPts val="1400"/>
              </a:spcBef>
              <a:buNone/>
            </a:pPr>
            <a:endParaRPr lang="en-US" sz="1700" dirty="0">
              <a:solidFill>
                <a:srgbClr val="1C7DDB"/>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t>
            </a:r>
            <a:endParaRPr lang="en-US" dirty="0">
              <a:solidFill>
                <a:srgbClr val="0B49CB"/>
              </a:solidFill>
            </a:endParaRPr>
          </a:p>
        </p:txBody>
      </p:sp>
    </p:spTree>
    <p:extLst>
      <p:ext uri="{BB962C8B-B14F-4D97-AF65-F5344CB8AC3E}">
        <p14:creationId xmlns:p14="http://schemas.microsoft.com/office/powerpoint/2010/main" val="1535237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76</a:t>
            </a:fld>
            <a:endParaRPr lang="en-US"/>
          </a:p>
        </p:txBody>
      </p:sp>
      <p:sp>
        <p:nvSpPr>
          <p:cNvPr id="5" name="Content Placeholder 3"/>
          <p:cNvSpPr>
            <a:spLocks noGrp="1"/>
          </p:cNvSpPr>
          <p:nvPr>
            <p:ph sz="half" idx="4294967295"/>
          </p:nvPr>
        </p:nvSpPr>
        <p:spPr>
          <a:xfrm>
            <a:off x="770011" y="1674235"/>
            <a:ext cx="10515600" cy="4351338"/>
          </a:xfrm>
          <a:prstGeom prst="rect">
            <a:avLst/>
          </a:prstGeom>
        </p:spPr>
        <p:txBody>
          <a:bodyPr>
            <a:normAutofit/>
          </a:bodyPr>
          <a:lstStyle/>
          <a:p>
            <a:pPr marL="0" indent="0">
              <a:lnSpc>
                <a:spcPct val="100000"/>
              </a:lnSpc>
              <a:spcBef>
                <a:spcPts val="1400"/>
              </a:spcBef>
              <a:buNone/>
            </a:pPr>
            <a:r>
              <a:rPr lang="en-US" sz="1700" dirty="0">
                <a:solidFill>
                  <a:srgbClr val="0B49CB"/>
                </a:solidFill>
                <a:latin typeface="Abadi" panose="020B0604020104020204" pitchFamily="34" charset="0"/>
              </a:rPr>
              <a:t>4. I found it remarkable that there was such a high success rate for (overall) ‘</a:t>
            </a:r>
            <a:r>
              <a:rPr lang="en-US" sz="1700" dirty="0" err="1">
                <a:solidFill>
                  <a:srgbClr val="0B49CB"/>
                </a:solidFill>
                <a:latin typeface="Abadi" panose="020B0604020104020204" pitchFamily="34" charset="0"/>
              </a:rPr>
              <a:t>mission_outcomes</a:t>
            </a:r>
            <a:r>
              <a:rPr lang="en-US" sz="1700" dirty="0">
                <a:solidFill>
                  <a:srgbClr val="0B49CB"/>
                </a:solidFill>
                <a:latin typeface="Abadi" panose="020B0604020104020204" pitchFamily="34" charset="0"/>
              </a:rPr>
              <a:t>’ in the SpaceX</a:t>
            </a:r>
          </a:p>
          <a:p>
            <a:pPr marL="0" indent="0">
              <a:lnSpc>
                <a:spcPct val="100000"/>
              </a:lnSpc>
              <a:spcBef>
                <a:spcPts val="1400"/>
              </a:spcBef>
              <a:buNone/>
            </a:pPr>
            <a:r>
              <a:rPr lang="en-US" sz="1700" dirty="0">
                <a:solidFill>
                  <a:srgbClr val="0B49CB"/>
                </a:solidFill>
                <a:latin typeface="Abadi" panose="020B0604020104020204" pitchFamily="34" charset="0"/>
              </a:rPr>
              <a:t>    Falcon 9 Launches dataset : </a:t>
            </a:r>
          </a:p>
          <a:p>
            <a:pPr marL="0" indent="0">
              <a:lnSpc>
                <a:spcPct val="100000"/>
              </a:lnSpc>
              <a:spcBef>
                <a:spcPts val="1400"/>
              </a:spcBef>
              <a:buNone/>
            </a:pPr>
            <a:endParaRPr lang="en-US" sz="1700" b="0" i="0" dirty="0">
              <a:solidFill>
                <a:srgbClr val="1C7DDB"/>
              </a:solidFill>
              <a:effectLst/>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(cont’d)</a:t>
            </a:r>
            <a:endParaRPr lang="en-US" dirty="0">
              <a:solidFill>
                <a:srgbClr val="0B49CB"/>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59DAA3CC-1A5E-9B45-A8A3-0B3FCEEC6386}"/>
              </a:ext>
            </a:extLst>
          </p:cNvPr>
          <p:cNvPicPr>
            <a:picLocks noChangeAspect="1"/>
          </p:cNvPicPr>
          <p:nvPr/>
        </p:nvPicPr>
        <p:blipFill>
          <a:blip r:embed="rId4"/>
          <a:stretch>
            <a:fillRect/>
          </a:stretch>
        </p:blipFill>
        <p:spPr>
          <a:xfrm>
            <a:off x="1343321" y="2570495"/>
            <a:ext cx="8954750" cy="2562583"/>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0FA0063-94D2-EE56-D179-249AE2E0DADE}"/>
                  </a:ext>
                </a:extLst>
              </p14:cNvPr>
              <p14:cNvContentPartPr/>
              <p14:nvPr/>
            </p14:nvContentPartPr>
            <p14:xfrm>
              <a:off x="1836364" y="3577908"/>
              <a:ext cx="3283920" cy="1515960"/>
            </p14:xfrm>
          </p:contentPart>
        </mc:Choice>
        <mc:Fallback xmlns="">
          <p:pic>
            <p:nvPicPr>
              <p:cNvPr id="7" name="Ink 6">
                <a:extLst>
                  <a:ext uri="{FF2B5EF4-FFF2-40B4-BE49-F238E27FC236}">
                    <a16:creationId xmlns:a16="http://schemas.microsoft.com/office/drawing/2014/main" id="{00FA0063-94D2-EE56-D179-249AE2E0DADE}"/>
                  </a:ext>
                </a:extLst>
              </p:cNvPr>
              <p:cNvPicPr/>
              <p:nvPr/>
            </p:nvPicPr>
            <p:blipFill>
              <a:blip r:embed="rId6"/>
              <a:stretch>
                <a:fillRect/>
              </a:stretch>
            </p:blipFill>
            <p:spPr>
              <a:xfrm>
                <a:off x="1782364" y="3469908"/>
                <a:ext cx="3391560" cy="1731600"/>
              </a:xfrm>
              <a:prstGeom prst="rect">
                <a:avLst/>
              </a:prstGeom>
            </p:spPr>
          </p:pic>
        </mc:Fallback>
      </mc:AlternateContent>
    </p:spTree>
    <p:extLst>
      <p:ext uri="{BB962C8B-B14F-4D97-AF65-F5344CB8AC3E}">
        <p14:creationId xmlns:p14="http://schemas.microsoft.com/office/powerpoint/2010/main" val="3352941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77</a:t>
            </a:fld>
            <a:endParaRPr lang="en-US"/>
          </a:p>
        </p:txBody>
      </p:sp>
      <p:sp>
        <p:nvSpPr>
          <p:cNvPr id="5" name="Content Placeholder 3"/>
          <p:cNvSpPr>
            <a:spLocks noGrp="1"/>
          </p:cNvSpPr>
          <p:nvPr>
            <p:ph sz="half" idx="4294967295"/>
          </p:nvPr>
        </p:nvSpPr>
        <p:spPr>
          <a:xfrm>
            <a:off x="838200" y="1295734"/>
            <a:ext cx="10515600" cy="549049"/>
          </a:xfrm>
          <a:prstGeom prst="rect">
            <a:avLst/>
          </a:prstGeom>
        </p:spPr>
        <p:txBody>
          <a:bodyPr>
            <a:normAutofit/>
          </a:bodyPr>
          <a:lstStyle/>
          <a:p>
            <a:pPr marL="0" indent="0">
              <a:lnSpc>
                <a:spcPct val="100000"/>
              </a:lnSpc>
              <a:spcBef>
                <a:spcPts val="1400"/>
              </a:spcBef>
              <a:buNone/>
            </a:pPr>
            <a:r>
              <a:rPr lang="en-US" sz="1700" dirty="0">
                <a:solidFill>
                  <a:srgbClr val="0B49CB"/>
                </a:solidFill>
                <a:latin typeface="Abadi" panose="020B0604020104020204" pitchFamily="34" charset="0"/>
              </a:rPr>
              <a:t>5. It is useful to visualize ‘orbit’ vs ‘success </a:t>
            </a:r>
            <a:r>
              <a:rPr lang="en-US" sz="1700" dirty="0" err="1">
                <a:solidFill>
                  <a:srgbClr val="0B49CB"/>
                </a:solidFill>
                <a:latin typeface="Abadi" panose="020B0604020104020204" pitchFamily="34" charset="0"/>
              </a:rPr>
              <a:t>Class’</a:t>
            </a:r>
            <a:r>
              <a:rPr lang="en-US" sz="1700" dirty="0">
                <a:solidFill>
                  <a:srgbClr val="0B49CB"/>
                </a:solidFill>
                <a:latin typeface="Abadi" panose="020B0604020104020204" pitchFamily="34" charset="0"/>
              </a:rPr>
              <a:t> : </a:t>
            </a:r>
          </a:p>
          <a:p>
            <a:pPr marL="0" indent="0">
              <a:lnSpc>
                <a:spcPct val="100000"/>
              </a:lnSpc>
              <a:spcBef>
                <a:spcPts val="1400"/>
              </a:spcBef>
              <a:buNone/>
            </a:pPr>
            <a:endParaRPr lang="en-US" sz="1700" b="0" i="0" dirty="0">
              <a:solidFill>
                <a:srgbClr val="1C7DDB"/>
              </a:solidFill>
              <a:effectLst/>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(cont’d)</a:t>
            </a:r>
            <a:endParaRPr lang="en-US" dirty="0">
              <a:solidFill>
                <a:srgbClr val="0B49CB"/>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3C74D87B-4014-3754-847A-356BC35AD758}"/>
              </a:ext>
            </a:extLst>
          </p:cNvPr>
          <p:cNvPicPr>
            <a:picLocks noChangeAspect="1"/>
          </p:cNvPicPr>
          <p:nvPr/>
        </p:nvPicPr>
        <p:blipFill>
          <a:blip r:embed="rId4"/>
          <a:stretch>
            <a:fillRect/>
          </a:stretch>
        </p:blipFill>
        <p:spPr>
          <a:xfrm>
            <a:off x="1030270" y="1682042"/>
            <a:ext cx="9576620" cy="3972984"/>
          </a:xfrm>
          <a:prstGeom prst="rect">
            <a:avLst/>
          </a:prstGeom>
        </p:spPr>
      </p:pic>
      <p:sp>
        <p:nvSpPr>
          <p:cNvPr id="7" name="TextBox 6">
            <a:extLst>
              <a:ext uri="{FF2B5EF4-FFF2-40B4-BE49-F238E27FC236}">
                <a16:creationId xmlns:a16="http://schemas.microsoft.com/office/drawing/2014/main" id="{D886756B-BDD1-FDF7-52A5-E6D4457D69F8}"/>
              </a:ext>
            </a:extLst>
          </p:cNvPr>
          <p:cNvSpPr txBox="1"/>
          <p:nvPr/>
        </p:nvSpPr>
        <p:spPr>
          <a:xfrm>
            <a:off x="1273906" y="5645194"/>
            <a:ext cx="8680581" cy="323165"/>
          </a:xfrm>
          <a:prstGeom prst="rect">
            <a:avLst/>
          </a:prstGeom>
          <a:noFill/>
        </p:spPr>
        <p:txBody>
          <a:bodyPr wrap="none" rtlCol="0">
            <a:spAutoFit/>
          </a:bodyPr>
          <a:lstStyle/>
          <a:p>
            <a:r>
              <a:rPr lang="en-US" sz="1500" i="1" dirty="0">
                <a:latin typeface="Abadi" panose="020B0604020104020204" pitchFamily="34" charset="0"/>
              </a:rPr>
              <a:t>Note that 100% ‘success’ in ES-L1, HEO,  and GEO is based on only 1 launch into each of those orbits.</a:t>
            </a:r>
          </a:p>
        </p:txBody>
      </p:sp>
    </p:spTree>
    <p:extLst>
      <p:ext uri="{BB962C8B-B14F-4D97-AF65-F5344CB8AC3E}">
        <p14:creationId xmlns:p14="http://schemas.microsoft.com/office/powerpoint/2010/main" val="305521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78</a:t>
            </a:fld>
            <a:endParaRPr lang="en-US"/>
          </a:p>
        </p:txBody>
      </p:sp>
      <p:sp>
        <p:nvSpPr>
          <p:cNvPr id="5" name="Content Placeholder 3"/>
          <p:cNvSpPr>
            <a:spLocks noGrp="1"/>
          </p:cNvSpPr>
          <p:nvPr>
            <p:ph sz="half" idx="4294967295"/>
          </p:nvPr>
        </p:nvSpPr>
        <p:spPr>
          <a:xfrm>
            <a:off x="808703" y="1316803"/>
            <a:ext cx="10515600" cy="4351338"/>
          </a:xfrm>
          <a:prstGeom prst="rect">
            <a:avLst/>
          </a:prstGeom>
        </p:spPr>
        <p:txBody>
          <a:bodyPr>
            <a:normAutofit/>
          </a:bodyPr>
          <a:lstStyle/>
          <a:p>
            <a:pPr marL="0" indent="0">
              <a:lnSpc>
                <a:spcPct val="100000"/>
              </a:lnSpc>
              <a:spcBef>
                <a:spcPts val="1400"/>
              </a:spcBef>
              <a:buNone/>
            </a:pPr>
            <a:r>
              <a:rPr lang="en-US" sz="1700" dirty="0">
                <a:solidFill>
                  <a:srgbClr val="0B49CB"/>
                </a:solidFill>
                <a:latin typeface="Abadi" panose="020B0604020104020204" pitchFamily="34" charset="0"/>
              </a:rPr>
              <a:t>6. It is (was) meaningful to display and compare the predictor estimates to the test set values. For example,</a:t>
            </a:r>
          </a:p>
          <a:p>
            <a:pPr marL="0" indent="0">
              <a:lnSpc>
                <a:spcPct val="100000"/>
              </a:lnSpc>
              <a:spcBef>
                <a:spcPts val="1400"/>
              </a:spcBef>
              <a:buNone/>
            </a:pPr>
            <a:r>
              <a:rPr lang="en-US" sz="1700" dirty="0">
                <a:solidFill>
                  <a:srgbClr val="0B49CB"/>
                </a:solidFill>
                <a:latin typeface="Abadi" panose="020B0604020104020204" pitchFamily="34" charset="0"/>
              </a:rPr>
              <a:t>    for SVM : </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(cont’d)</a:t>
            </a:r>
            <a:endParaRPr lang="en-US" dirty="0">
              <a:solidFill>
                <a:srgbClr val="0B49CB"/>
              </a:solidFill>
            </a:endParaRPr>
          </a:p>
        </p:txBody>
      </p:sp>
      <p:pic>
        <p:nvPicPr>
          <p:cNvPr id="7" name="Picture 6" descr="Text&#10;&#10;Description automatically generated">
            <a:extLst>
              <a:ext uri="{FF2B5EF4-FFF2-40B4-BE49-F238E27FC236}">
                <a16:creationId xmlns:a16="http://schemas.microsoft.com/office/drawing/2014/main" id="{BC92EBE7-EF4A-6E2A-5D92-2EEE5BF75C9B}"/>
              </a:ext>
            </a:extLst>
          </p:cNvPr>
          <p:cNvPicPr>
            <a:picLocks noChangeAspect="1"/>
          </p:cNvPicPr>
          <p:nvPr/>
        </p:nvPicPr>
        <p:blipFill>
          <a:blip r:embed="rId4"/>
          <a:stretch>
            <a:fillRect/>
          </a:stretch>
        </p:blipFill>
        <p:spPr>
          <a:xfrm>
            <a:off x="1868129" y="2311207"/>
            <a:ext cx="6506483" cy="2362530"/>
          </a:xfrm>
          <a:prstGeom prst="rect">
            <a:avLst/>
          </a:prstGeom>
        </p:spPr>
      </p:pic>
      <p:sp>
        <p:nvSpPr>
          <p:cNvPr id="8" name="TextBox 7">
            <a:extLst>
              <a:ext uri="{FF2B5EF4-FFF2-40B4-BE49-F238E27FC236}">
                <a16:creationId xmlns:a16="http://schemas.microsoft.com/office/drawing/2014/main" id="{788E286B-B18A-9FEB-F6FD-DE0B46469C95}"/>
              </a:ext>
            </a:extLst>
          </p:cNvPr>
          <p:cNvSpPr txBox="1"/>
          <p:nvPr/>
        </p:nvSpPr>
        <p:spPr>
          <a:xfrm>
            <a:off x="1689624" y="4931822"/>
            <a:ext cx="8396748" cy="615553"/>
          </a:xfrm>
          <a:prstGeom prst="rect">
            <a:avLst/>
          </a:prstGeom>
          <a:noFill/>
        </p:spPr>
        <p:txBody>
          <a:bodyPr wrap="square" rtlCol="0">
            <a:spAutoFit/>
          </a:bodyPr>
          <a:lstStyle/>
          <a:p>
            <a:r>
              <a:rPr lang="en-US" sz="1700" i="1" dirty="0">
                <a:latin typeface="Abadi" panose="020B0604020104020204" pitchFamily="34" charset="0"/>
              </a:rPr>
              <a:t>We see the ‘incorrectly predicted successful landings’ in positions 9, 12, and 17 of the ‘</a:t>
            </a:r>
            <a:r>
              <a:rPr lang="en-US" sz="1700" i="1" dirty="0" err="1">
                <a:latin typeface="Abadi" panose="020B0604020104020204" pitchFamily="34" charset="0"/>
              </a:rPr>
              <a:t>yhat_svm</a:t>
            </a:r>
            <a:r>
              <a:rPr lang="en-US" sz="1700" i="1" dirty="0">
                <a:latin typeface="Abadi" panose="020B0604020104020204" pitchFamily="34" charset="0"/>
              </a:rPr>
              <a:t>’ list (vector) i.e., the over-prediction of successful </a:t>
            </a:r>
            <a:r>
              <a:rPr lang="en-US" sz="1700" i="1" dirty="0" err="1">
                <a:latin typeface="Abadi" panose="020B0604020104020204" pitchFamily="34" charset="0"/>
              </a:rPr>
              <a:t>landing_outcomes</a:t>
            </a:r>
            <a:r>
              <a:rPr lang="en-US" sz="1700" i="1" dirty="0">
                <a:latin typeface="Abadi" panose="020B0604020104020204" pitchFamily="34" charset="0"/>
              </a:rPr>
              <a:t>.</a:t>
            </a:r>
          </a:p>
        </p:txBody>
      </p:sp>
    </p:spTree>
    <p:extLst>
      <p:ext uri="{BB962C8B-B14F-4D97-AF65-F5344CB8AC3E}">
        <p14:creationId xmlns:p14="http://schemas.microsoft.com/office/powerpoint/2010/main" val="1853545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 (REST API and web scraping)</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First data was collected using the ‘</a:t>
            </a:r>
            <a:r>
              <a:rPr lang="en-US" sz="1700" dirty="0" err="1">
                <a:solidFill>
                  <a:srgbClr val="0B49CB"/>
                </a:solidFill>
                <a:latin typeface="Abadi" panose="020B0604020104020204" pitchFamily="34" charset="0"/>
              </a:rPr>
              <a:t>get_request</a:t>
            </a:r>
            <a:r>
              <a:rPr lang="en-US" sz="1700" dirty="0">
                <a:solidFill>
                  <a:srgbClr val="0B49CB"/>
                </a:solidFill>
                <a:latin typeface="Abadi" panose="020B0604020104020204" pitchFamily="34" charset="0"/>
              </a:rPr>
              <a:t>’ on the SpaceX public API.</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Then we formed a </a:t>
            </a:r>
            <a:r>
              <a:rPr lang="en-US" sz="1700" dirty="0" err="1">
                <a:solidFill>
                  <a:srgbClr val="0B49CB"/>
                </a:solidFill>
                <a:latin typeface="Abadi" panose="020B0604020104020204" pitchFamily="34" charset="0"/>
              </a:rPr>
              <a:t>pd.dataframe</a:t>
            </a:r>
            <a:r>
              <a:rPr lang="en-US" sz="1700" dirty="0">
                <a:solidFill>
                  <a:srgbClr val="0B49CB"/>
                </a:solidFill>
                <a:latin typeface="Abadi" panose="020B0604020104020204" pitchFamily="34" charset="0"/>
              </a:rPr>
              <a:t> from the </a:t>
            </a:r>
            <a:r>
              <a:rPr lang="en-US" sz="1700" dirty="0" err="1">
                <a:solidFill>
                  <a:srgbClr val="0B49CB"/>
                </a:solidFill>
                <a:latin typeface="Abadi" panose="020B0604020104020204" pitchFamily="34" charset="0"/>
              </a:rPr>
              <a:t>response_content</a:t>
            </a:r>
            <a:r>
              <a:rPr lang="en-US" sz="1700" dirty="0">
                <a:solidFill>
                  <a:srgbClr val="0B49CB"/>
                </a:solidFill>
                <a:latin typeface="Abadi" panose="020B0604020104020204" pitchFamily="34" charset="0"/>
              </a:rPr>
              <a:t> using the ‘.</a:t>
            </a:r>
            <a:r>
              <a:rPr lang="en-US" sz="1700" dirty="0" err="1">
                <a:solidFill>
                  <a:srgbClr val="0B49CB"/>
                </a:solidFill>
                <a:latin typeface="Abadi" panose="020B0604020104020204" pitchFamily="34" charset="0"/>
              </a:rPr>
              <a:t>json</a:t>
            </a:r>
            <a:r>
              <a:rPr lang="en-US" sz="1700" dirty="0">
                <a:solidFill>
                  <a:srgbClr val="0B49CB"/>
                </a:solidFill>
                <a:latin typeface="Abadi" panose="020B0604020104020204" pitchFamily="34" charset="0"/>
              </a:rPr>
              <a:t>()’ function call and turned it into a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using ‘.</a:t>
            </a:r>
            <a:r>
              <a:rPr lang="en-US" sz="1700" dirty="0" err="1">
                <a:solidFill>
                  <a:srgbClr val="0B49CB"/>
                </a:solidFill>
                <a:latin typeface="Abadi" panose="020B0604020104020204" pitchFamily="34" charset="0"/>
              </a:rPr>
              <a:t>json_normalize</a:t>
            </a:r>
            <a:r>
              <a:rPr lang="en-US" sz="1700" dirty="0">
                <a:solidFill>
                  <a:srgbClr val="0B49CB"/>
                </a:solidFill>
                <a:latin typeface="Abadi" panose="020B0604020104020204" pitchFamily="34" charset="0"/>
              </a:rPr>
              <a:t>()’.</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We formed a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of relevant data:</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cs typeface="Carlito"/>
              </a:rPr>
              <a:t>SpaceX API Relevant Columns:</a:t>
            </a:r>
          </a:p>
          <a:p>
            <a:pPr marL="927100" lvl="2">
              <a:lnSpc>
                <a:spcPts val="2300"/>
              </a:lnSpc>
              <a:spcBef>
                <a:spcPts val="1200"/>
              </a:spcBef>
            </a:pPr>
            <a:r>
              <a:rPr lang="en-US" sz="1700" spc="-30" dirty="0" err="1">
                <a:solidFill>
                  <a:srgbClr val="0B49CB"/>
                </a:solidFill>
                <a:latin typeface="Abadi" panose="020B0604020104020204" pitchFamily="34" charset="0"/>
                <a:cs typeface="Carlito"/>
              </a:rPr>
              <a:t>FlightNumber</a:t>
            </a:r>
            <a:r>
              <a:rPr lang="en-US" sz="1700" spc="-30" dirty="0">
                <a:solidFill>
                  <a:srgbClr val="0B49CB"/>
                </a:solidFill>
                <a:latin typeface="Abadi" panose="020B0604020104020204" pitchFamily="34" charset="0"/>
                <a:cs typeface="Carlito"/>
              </a:rPr>
              <a:t>, </a:t>
            </a:r>
            <a:r>
              <a:rPr lang="en-US" sz="1700" spc="-20" dirty="0">
                <a:solidFill>
                  <a:srgbClr val="0B49CB"/>
                </a:solidFill>
                <a:latin typeface="Abadi" panose="020B0604020104020204" pitchFamily="34" charset="0"/>
                <a:cs typeface="Carlito"/>
              </a:rPr>
              <a:t>Date, </a:t>
            </a:r>
            <a:r>
              <a:rPr lang="en-US" sz="1700" spc="-25" dirty="0" err="1">
                <a:solidFill>
                  <a:srgbClr val="0B49CB"/>
                </a:solidFill>
                <a:latin typeface="Abadi" panose="020B0604020104020204" pitchFamily="34" charset="0"/>
                <a:cs typeface="Carlito"/>
              </a:rPr>
              <a:t>BoosterVersion</a:t>
            </a:r>
            <a:r>
              <a:rPr lang="en-US" sz="1700" spc="-25" dirty="0">
                <a:solidFill>
                  <a:srgbClr val="0B49CB"/>
                </a:solidFill>
                <a:latin typeface="Abadi" panose="020B0604020104020204" pitchFamily="34" charset="0"/>
                <a:cs typeface="Carlito"/>
              </a:rPr>
              <a:t>, </a:t>
            </a:r>
            <a:r>
              <a:rPr lang="en-US" sz="1700" spc="-20" dirty="0" err="1">
                <a:solidFill>
                  <a:srgbClr val="0B49CB"/>
                </a:solidFill>
                <a:latin typeface="Abadi" panose="020B0604020104020204" pitchFamily="34" charset="0"/>
                <a:cs typeface="Carlito"/>
              </a:rPr>
              <a:t>PayloadMass</a:t>
            </a:r>
            <a:r>
              <a:rPr lang="en-US" sz="1700" spc="-2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Orbit, </a:t>
            </a:r>
            <a:r>
              <a:rPr lang="en-US" sz="1700" spc="-5" dirty="0" err="1">
                <a:solidFill>
                  <a:srgbClr val="0B49CB"/>
                </a:solidFill>
                <a:latin typeface="Abadi" panose="020B0604020104020204" pitchFamily="34" charset="0"/>
                <a:cs typeface="Carlito"/>
              </a:rPr>
              <a:t>LaunchSite</a:t>
            </a:r>
            <a:r>
              <a:rPr lang="en-US" sz="1700" spc="-5" dirty="0">
                <a:solidFill>
                  <a:srgbClr val="0B49CB"/>
                </a:solidFill>
                <a:latin typeface="Abadi" panose="020B0604020104020204" pitchFamily="34" charset="0"/>
                <a:cs typeface="Carlito"/>
              </a:rPr>
              <a:t>, </a:t>
            </a:r>
            <a:r>
              <a:rPr lang="en-US" sz="1700" spc="-15" dirty="0">
                <a:solidFill>
                  <a:srgbClr val="0B49CB"/>
                </a:solidFill>
                <a:latin typeface="Abadi" panose="020B0604020104020204" pitchFamily="34" charset="0"/>
                <a:cs typeface="Carlito"/>
              </a:rPr>
              <a:t>Outcome, </a:t>
            </a:r>
            <a:r>
              <a:rPr lang="en-US" sz="1700" spc="-5" dirty="0">
                <a:solidFill>
                  <a:srgbClr val="0B49CB"/>
                </a:solidFill>
                <a:latin typeface="Abadi" panose="020B0604020104020204" pitchFamily="34" charset="0"/>
                <a:cs typeface="Carlito"/>
              </a:rPr>
              <a:t>Flights,</a:t>
            </a:r>
            <a:r>
              <a:rPr lang="en-US" sz="1700" spc="55" dirty="0">
                <a:solidFill>
                  <a:srgbClr val="0B49CB"/>
                </a:solidFill>
                <a:latin typeface="Abadi" panose="020B0604020104020204" pitchFamily="34" charset="0"/>
                <a:cs typeface="Carlito"/>
              </a:rPr>
              <a:t> </a:t>
            </a:r>
            <a:r>
              <a:rPr lang="en-US" sz="1700" dirty="0" err="1">
                <a:solidFill>
                  <a:srgbClr val="0B49CB"/>
                </a:solidFill>
                <a:latin typeface="Abadi" panose="020B0604020104020204" pitchFamily="34" charset="0"/>
                <a:cs typeface="Carlito"/>
              </a:rPr>
              <a:t>GridFins</a:t>
            </a:r>
            <a:r>
              <a:rPr lang="en-US" sz="170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Reused, Legs, </a:t>
            </a:r>
            <a:r>
              <a:rPr lang="en-US" sz="1700" spc="-10" dirty="0" err="1">
                <a:solidFill>
                  <a:srgbClr val="0B49CB"/>
                </a:solidFill>
                <a:latin typeface="Abadi" panose="020B0604020104020204" pitchFamily="34" charset="0"/>
                <a:cs typeface="Carlito"/>
              </a:rPr>
              <a:t>LandingPad</a:t>
            </a:r>
            <a:r>
              <a:rPr lang="en-US" sz="1700" spc="-10" dirty="0">
                <a:solidFill>
                  <a:srgbClr val="0B49CB"/>
                </a:solidFill>
                <a:latin typeface="Abadi" panose="020B0604020104020204" pitchFamily="34" charset="0"/>
                <a:cs typeface="Carlito"/>
              </a:rPr>
              <a:t>, </a:t>
            </a:r>
            <a:r>
              <a:rPr lang="en-US" sz="1700" dirty="0">
                <a:solidFill>
                  <a:srgbClr val="0B49CB"/>
                </a:solidFill>
                <a:latin typeface="Abadi" panose="020B0604020104020204" pitchFamily="34" charset="0"/>
                <a:cs typeface="Carlito"/>
              </a:rPr>
              <a:t>Block, </a:t>
            </a:r>
            <a:r>
              <a:rPr lang="en-US" sz="1700" spc="-10" dirty="0" err="1">
                <a:solidFill>
                  <a:srgbClr val="0B49CB"/>
                </a:solidFill>
                <a:latin typeface="Abadi" panose="020B0604020104020204" pitchFamily="34" charset="0"/>
                <a:cs typeface="Carlito"/>
              </a:rPr>
              <a:t>ReusedCount</a:t>
            </a:r>
            <a:r>
              <a:rPr lang="en-US" sz="1700" spc="-1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Serial, Longitude, </a:t>
            </a:r>
            <a:r>
              <a:rPr lang="en-US" sz="1700" spc="-229"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Latitude</a:t>
            </a:r>
            <a:endParaRPr lang="en-US" sz="1700" dirty="0">
              <a:solidFill>
                <a:srgbClr val="0B49CB"/>
              </a:solidFill>
              <a:latin typeface="Abadi" panose="020B0604020104020204" pitchFamily="34" charset="0"/>
              <a:cs typeface="Carlito"/>
            </a:endParaRPr>
          </a:p>
          <a:p>
            <a:pPr lvl="1">
              <a:lnSpc>
                <a:spcPct val="100000"/>
              </a:lnSpc>
              <a:spcBef>
                <a:spcPts val="1400"/>
              </a:spcBef>
              <a:buFont typeface="Courier New" panose="02070309020205020404" pitchFamily="49" charset="0"/>
              <a:buChar char="o"/>
            </a:pPr>
            <a:endParaRPr lang="en-US" sz="19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a:t>
            </a:r>
            <a:endParaRPr lang="en-US" dirty="0">
              <a:solidFill>
                <a:srgbClr val="0B49CB"/>
              </a:solidFill>
            </a:endParaRPr>
          </a:p>
        </p:txBody>
      </p:sp>
    </p:spTree>
    <p:extLst>
      <p:ext uri="{BB962C8B-B14F-4D97-AF65-F5344CB8AC3E}">
        <p14:creationId xmlns:p14="http://schemas.microsoft.com/office/powerpoint/2010/main" val="389846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 (web scraping) </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In addition, we performed web scraping from Wikipedia for Falcon 9 launch records (</a:t>
            </a:r>
            <a:r>
              <a:rPr lang="en-US" sz="1700" b="0" i="0" dirty="0">
                <a:solidFill>
                  <a:srgbClr val="0B49CB"/>
                </a:solidFill>
                <a:effectLst/>
                <a:latin typeface="Abadi" panose="020B0604020104020204" pitchFamily="34" charset="0"/>
              </a:rPr>
              <a:t>List of Falcon 9 and Falcon Heavy launches) </a:t>
            </a:r>
            <a:r>
              <a:rPr lang="en-US" sz="1700" dirty="0">
                <a:solidFill>
                  <a:srgbClr val="0B49CB"/>
                </a:solidFill>
                <a:latin typeface="Abadi" panose="020B0604020104020204" pitchFamily="34" charset="0"/>
              </a:rPr>
              <a:t>with </a:t>
            </a:r>
            <a:r>
              <a:rPr lang="en-US" sz="1700" dirty="0" err="1">
                <a:solidFill>
                  <a:srgbClr val="0B49CB"/>
                </a:solidFill>
                <a:latin typeface="Abadi" panose="020B0604020104020204" pitchFamily="34" charset="0"/>
              </a:rPr>
              <a:t>BeautifulSoup</a:t>
            </a:r>
            <a:r>
              <a:rPr lang="en-US" sz="1700" dirty="0">
                <a:solidFill>
                  <a:srgbClr val="0B49CB"/>
                </a:solidFill>
                <a:latin typeface="Abadi" panose="020B0604020104020204" pitchFamily="34" charset="0"/>
              </a:rPr>
              <a:t>. </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We extracted the launch records as an HTML table, parsed the table and converted it to a pandas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for future analysis.</a:t>
            </a:r>
          </a:p>
          <a:p>
            <a:pPr lvl="1">
              <a:lnSpc>
                <a:spcPct val="100000"/>
              </a:lnSpc>
              <a:spcBef>
                <a:spcPts val="1400"/>
              </a:spcBef>
              <a:buFont typeface="Courier New" panose="02070309020205020404" pitchFamily="49" charset="0"/>
              <a:buChar char="o"/>
            </a:pPr>
            <a:r>
              <a:rPr lang="en-US" sz="1700" dirty="0">
                <a:solidFill>
                  <a:srgbClr val="0B49CB"/>
                </a:solidFill>
                <a:latin typeface="Abadi" panose="020B0604020104020204" pitchFamily="34" charset="0"/>
              </a:rPr>
              <a:t>SpaceX Wikipedia </a:t>
            </a:r>
            <a:r>
              <a:rPr lang="en-US" sz="1700" dirty="0" err="1">
                <a:solidFill>
                  <a:srgbClr val="0B49CB"/>
                </a:solidFill>
                <a:latin typeface="Abadi" panose="020B0604020104020204" pitchFamily="34" charset="0"/>
              </a:rPr>
              <a:t>Webscrape</a:t>
            </a:r>
            <a:r>
              <a:rPr lang="en-US" sz="1700" dirty="0">
                <a:solidFill>
                  <a:srgbClr val="0B49CB"/>
                </a:solidFill>
                <a:latin typeface="Abadi" panose="020B0604020104020204" pitchFamily="34" charset="0"/>
              </a:rPr>
              <a:t> </a:t>
            </a:r>
            <a:r>
              <a:rPr lang="en-US" sz="1700" dirty="0" err="1">
                <a:solidFill>
                  <a:srgbClr val="0B49CB"/>
                </a:solidFill>
                <a:latin typeface="Abadi" panose="020B0604020104020204" pitchFamily="34" charset="0"/>
              </a:rPr>
              <a:t>DataFrame</a:t>
            </a:r>
            <a:r>
              <a:rPr lang="en-US" sz="1700" dirty="0">
                <a:solidFill>
                  <a:srgbClr val="0B49CB"/>
                </a:solidFill>
                <a:latin typeface="Abadi" panose="020B0604020104020204" pitchFamily="34" charset="0"/>
              </a:rPr>
              <a:t> Columns:</a:t>
            </a:r>
          </a:p>
          <a:p>
            <a:pPr marL="927100" marR="837565" lvl="2">
              <a:lnSpc>
                <a:spcPts val="2200"/>
              </a:lnSpc>
              <a:spcBef>
                <a:spcPts val="1440"/>
              </a:spcBef>
            </a:pPr>
            <a:r>
              <a:rPr lang="en-US" sz="1700" spc="-15" dirty="0">
                <a:solidFill>
                  <a:srgbClr val="0B49CB"/>
                </a:solidFill>
                <a:latin typeface="Abadi" panose="020B0604020104020204" pitchFamily="34" charset="0"/>
                <a:cs typeface="Carlito"/>
              </a:rPr>
              <a:t>Flight </a:t>
            </a:r>
            <a:r>
              <a:rPr lang="en-US" sz="1700" dirty="0">
                <a:solidFill>
                  <a:srgbClr val="0B49CB"/>
                </a:solidFill>
                <a:latin typeface="Abadi" panose="020B0604020104020204" pitchFamily="34" charset="0"/>
                <a:cs typeface="Carlito"/>
              </a:rPr>
              <a:t>No., </a:t>
            </a:r>
            <a:r>
              <a:rPr lang="en-US" sz="1700" spc="-5" dirty="0">
                <a:solidFill>
                  <a:srgbClr val="0B49CB"/>
                </a:solidFill>
                <a:latin typeface="Abadi" panose="020B0604020104020204" pitchFamily="34" charset="0"/>
                <a:cs typeface="Carlito"/>
              </a:rPr>
              <a:t>Launch </a:t>
            </a:r>
            <a:r>
              <a:rPr lang="en-US" sz="1700" spc="-20" dirty="0">
                <a:solidFill>
                  <a:srgbClr val="0B49CB"/>
                </a:solidFill>
                <a:latin typeface="Abadi" panose="020B0604020104020204" pitchFamily="34" charset="0"/>
                <a:cs typeface="Carlito"/>
              </a:rPr>
              <a:t>site, </a:t>
            </a:r>
            <a:r>
              <a:rPr lang="en-US" sz="1700" spc="-25" dirty="0">
                <a:solidFill>
                  <a:srgbClr val="0B49CB"/>
                </a:solidFill>
                <a:latin typeface="Abadi" panose="020B0604020104020204" pitchFamily="34" charset="0"/>
                <a:cs typeface="Carlito"/>
              </a:rPr>
              <a:t>Payload, </a:t>
            </a:r>
            <a:r>
              <a:rPr lang="en-US" sz="1700" spc="-20" dirty="0" err="1">
                <a:solidFill>
                  <a:srgbClr val="0B49CB"/>
                </a:solidFill>
                <a:latin typeface="Abadi" panose="020B0604020104020204" pitchFamily="34" charset="0"/>
                <a:cs typeface="Carlito"/>
              </a:rPr>
              <a:t>PayloadMass</a:t>
            </a:r>
            <a:r>
              <a:rPr lang="en-US" sz="1700" spc="-2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Orbit, </a:t>
            </a:r>
            <a:r>
              <a:rPr lang="en-US" sz="1700" spc="-60" dirty="0">
                <a:solidFill>
                  <a:srgbClr val="0B49CB"/>
                </a:solidFill>
                <a:latin typeface="Abadi" panose="020B0604020104020204" pitchFamily="34" charset="0"/>
                <a:cs typeface="Carlito"/>
              </a:rPr>
              <a:t>Customer, </a:t>
            </a:r>
            <a:r>
              <a:rPr lang="en-US" sz="1700" spc="-5" dirty="0">
                <a:solidFill>
                  <a:srgbClr val="0B49CB"/>
                </a:solidFill>
                <a:latin typeface="Abadi" panose="020B0604020104020204" pitchFamily="34" charset="0"/>
                <a:cs typeface="Carlito"/>
              </a:rPr>
              <a:t>Launch </a:t>
            </a:r>
            <a:r>
              <a:rPr lang="en-US" sz="1700" spc="-15" dirty="0">
                <a:solidFill>
                  <a:srgbClr val="0B49CB"/>
                </a:solidFill>
                <a:latin typeface="Abadi" panose="020B0604020104020204" pitchFamily="34" charset="0"/>
                <a:cs typeface="Carlito"/>
              </a:rPr>
              <a:t>outcome, </a:t>
            </a:r>
            <a:r>
              <a:rPr lang="en-US" sz="1700" spc="-45" dirty="0">
                <a:solidFill>
                  <a:srgbClr val="0B49CB"/>
                </a:solidFill>
                <a:latin typeface="Abadi" panose="020B0604020104020204" pitchFamily="34" charset="0"/>
                <a:cs typeface="Carlito"/>
              </a:rPr>
              <a:t>Version  </a:t>
            </a:r>
            <a:r>
              <a:rPr lang="en-US" sz="1700" spc="-60" dirty="0">
                <a:solidFill>
                  <a:srgbClr val="0B49CB"/>
                </a:solidFill>
                <a:latin typeface="Abadi" panose="020B0604020104020204" pitchFamily="34" charset="0"/>
                <a:cs typeface="Carlito"/>
              </a:rPr>
              <a:t>Booster, </a:t>
            </a:r>
            <a:r>
              <a:rPr lang="en-US" sz="1700" spc="-20" dirty="0">
                <a:solidFill>
                  <a:srgbClr val="0B49CB"/>
                </a:solidFill>
                <a:latin typeface="Abadi" panose="020B0604020104020204" pitchFamily="34" charset="0"/>
                <a:cs typeface="Carlito"/>
              </a:rPr>
              <a:t>Booster </a:t>
            </a:r>
            <a:r>
              <a:rPr lang="en-US" sz="1700" dirty="0">
                <a:solidFill>
                  <a:srgbClr val="0B49CB"/>
                </a:solidFill>
                <a:latin typeface="Abadi" panose="020B0604020104020204" pitchFamily="34" charset="0"/>
                <a:cs typeface="Carlito"/>
              </a:rPr>
              <a:t>landing, </a:t>
            </a:r>
            <a:r>
              <a:rPr lang="en-US" sz="1700" spc="-20" dirty="0">
                <a:solidFill>
                  <a:srgbClr val="0B49CB"/>
                </a:solidFill>
                <a:latin typeface="Abadi" panose="020B0604020104020204" pitchFamily="34" charset="0"/>
                <a:cs typeface="Carlito"/>
              </a:rPr>
              <a:t>Date,</a:t>
            </a:r>
            <a:r>
              <a:rPr lang="en-US" sz="1700" spc="40" dirty="0">
                <a:solidFill>
                  <a:srgbClr val="0B49CB"/>
                </a:solidFill>
                <a:latin typeface="Abadi" panose="020B0604020104020204" pitchFamily="34" charset="0"/>
                <a:cs typeface="Carlito"/>
              </a:rPr>
              <a:t> </a:t>
            </a:r>
            <a:r>
              <a:rPr lang="en-US" sz="1700" spc="-5" dirty="0">
                <a:solidFill>
                  <a:srgbClr val="0B49CB"/>
                </a:solidFill>
                <a:latin typeface="Abadi" panose="020B0604020104020204" pitchFamily="34" charset="0"/>
                <a:cs typeface="Carlito"/>
              </a:rPr>
              <a:t>Time</a:t>
            </a:r>
            <a:endParaRPr lang="en-US" sz="1700" dirty="0">
              <a:solidFill>
                <a:srgbClr val="0B49CB"/>
              </a:solidFill>
              <a:latin typeface="Abadi" panose="020B0604020104020204" pitchFamily="34" charset="0"/>
              <a:cs typeface="Carlito"/>
            </a:endParaRPr>
          </a:p>
          <a:p>
            <a:pPr marL="0" indent="0">
              <a:lnSpc>
                <a:spcPct val="100000"/>
              </a:lnSpc>
              <a:spcBef>
                <a:spcPts val="1400"/>
              </a:spcBef>
              <a:buNone/>
            </a:pPr>
            <a:endParaRPr lang="en-US" sz="17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 (cont’d)</a:t>
            </a:r>
            <a:endParaRPr lang="en-US" dirty="0">
              <a:solidFill>
                <a:srgbClr val="0B49CB"/>
              </a:solidFill>
            </a:endParaRPr>
          </a:p>
        </p:txBody>
      </p:sp>
    </p:spTree>
    <p:extLst>
      <p:ext uri="{BB962C8B-B14F-4D97-AF65-F5344CB8AC3E}">
        <p14:creationId xmlns:p14="http://schemas.microsoft.com/office/powerpoint/2010/main" val="20241542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9845</TotalTime>
  <Words>5701</Words>
  <Application>Microsoft Office PowerPoint</Application>
  <PresentationFormat>Widescreen</PresentationFormat>
  <Paragraphs>569</Paragraphs>
  <Slides>79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Abadi</vt:lpstr>
      <vt:lpstr>-apple-system</vt:lpstr>
      <vt:lpstr>Arial</vt:lpstr>
      <vt:lpstr>Calibri</vt:lpstr>
      <vt:lpstr>Calibri Light</vt:lpstr>
      <vt:lpstr>Carlito</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Edgar Jacobi</cp:lastModifiedBy>
  <cp:revision>596</cp:revision>
  <dcterms:created xsi:type="dcterms:W3CDTF">2021-04-29T18:58:00Z</dcterms:created>
  <dcterms:modified xsi:type="dcterms:W3CDTF">2022-08-11T18:19:49Z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